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&amp;ehk=lm0xrVLvBj32tVNvy9cwhw&amp;r=0&amp;pid=OfficeInsert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  <p:sldMasterId id="2147483690" r:id="rId2"/>
    <p:sldMasterId id="2147483668" r:id="rId3"/>
    <p:sldMasterId id="2147483704" r:id="rId4"/>
    <p:sldMasterId id="2147483713" r:id="rId5"/>
    <p:sldMasterId id="2147483719" r:id="rId6"/>
    <p:sldMasterId id="2147483727" r:id="rId7"/>
    <p:sldMasterId id="2147483733" r:id="rId8"/>
    <p:sldMasterId id="2147483739" r:id="rId9"/>
    <p:sldMasterId id="2147483758" r:id="rId10"/>
    <p:sldMasterId id="2147483764" r:id="rId11"/>
    <p:sldMasterId id="2147483772" r:id="rId12"/>
    <p:sldMasterId id="2147483781" r:id="rId13"/>
    <p:sldMasterId id="2147483787" r:id="rId14"/>
    <p:sldMasterId id="2147483797" r:id="rId15"/>
    <p:sldMasterId id="2147483812" r:id="rId16"/>
    <p:sldMasterId id="2147483818" r:id="rId17"/>
    <p:sldMasterId id="2147483826" r:id="rId18"/>
    <p:sldMasterId id="2147483834" r:id="rId19"/>
    <p:sldMasterId id="2147483840" r:id="rId20"/>
    <p:sldMasterId id="2147483850" r:id="rId21"/>
    <p:sldMasterId id="2147483860" r:id="rId22"/>
    <p:sldMasterId id="2147483870" r:id="rId23"/>
    <p:sldMasterId id="2147483876" r:id="rId24"/>
  </p:sldMasterIdLst>
  <p:notesMasterIdLst>
    <p:notesMasterId r:id="rId50"/>
  </p:notesMasterIdLst>
  <p:handoutMasterIdLst>
    <p:handoutMasterId r:id="rId51"/>
  </p:handoutMasterIdLst>
  <p:sldIdLst>
    <p:sldId id="436" r:id="rId25"/>
    <p:sldId id="444" r:id="rId26"/>
    <p:sldId id="445" r:id="rId27"/>
    <p:sldId id="446" r:id="rId28"/>
    <p:sldId id="447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6" r:id="rId45"/>
    <p:sldId id="470" r:id="rId46"/>
    <p:sldId id="474" r:id="rId47"/>
    <p:sldId id="475" r:id="rId48"/>
    <p:sldId id="469" r:id="rId49"/>
  </p:sldIdLst>
  <p:sldSz cx="10972800" cy="8229600" type="B4JIS"/>
  <p:notesSz cx="6858000" cy="9144000"/>
  <p:embeddedFontLst>
    <p:embeddedFont>
      <p:font typeface="Effra Light" panose="020B0604020202020204" charset="0"/>
      <p:regular r:id="rId52"/>
      <p:italic r:id="rId53"/>
    </p:embeddedFont>
    <p:embeddedFont>
      <p:font typeface="Effra" panose="020B060402020202020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7798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5594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3393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1200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9000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6783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4592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2398" algn="l" defTabSz="5477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Title Slides" id="{93BDA9EA-6A4A-4AD0-ABC6-1953D02611EF}">
          <p14:sldIdLst/>
        </p14:section>
        <p14:section name="Basic Content Slides" id="{4222DF90-C79C-4201-A31B-DEC44DFA0DBC}">
          <p14:sldIdLst>
            <p14:sldId id="436"/>
            <p14:sldId id="444"/>
            <p14:sldId id="445"/>
            <p14:sldId id="446"/>
            <p14:sldId id="447"/>
            <p14:sldId id="449"/>
            <p14:sldId id="450"/>
            <p14:sldId id="451"/>
            <p14:sldId id="452"/>
            <p14:sldId id="453"/>
            <p14:sldId id="454"/>
            <p14:sldId id="455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6"/>
            <p14:sldId id="470"/>
            <p14:sldId id="474"/>
            <p14:sldId id="475"/>
            <p14:sldId id="469"/>
          </p14:sldIdLst>
        </p14:section>
        <p14:section name="Basic Divider Slides" id="{7FB4659E-E9F6-47F0-88C1-3DE42AD81310}">
          <p14:sldIdLst/>
        </p14:section>
        <p14:section name="Sample Chart Slides" id="{5AD05E89-4306-4D6C-918F-DD1F4127D46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062">
          <p15:clr>
            <a:srgbClr val="A4A3A4"/>
          </p15:clr>
        </p15:guide>
        <p15:guide id="2" orient="horz" pos="287">
          <p15:clr>
            <a:srgbClr val="A4A3A4"/>
          </p15:clr>
        </p15:guide>
        <p15:guide id="3" orient="horz" pos="4463">
          <p15:clr>
            <a:srgbClr val="A4A3A4"/>
          </p15:clr>
        </p15:guide>
        <p15:guide id="4" orient="horz" pos="4896">
          <p15:clr>
            <a:srgbClr val="A4A3A4"/>
          </p15:clr>
        </p15:guide>
        <p15:guide id="5" orient="horz" pos="481">
          <p15:clr>
            <a:srgbClr val="A4A3A4"/>
          </p15:clr>
        </p15:guide>
        <p15:guide id="6" orient="horz" pos="1006">
          <p15:clr>
            <a:srgbClr val="A4A3A4"/>
          </p15:clr>
        </p15:guide>
        <p15:guide id="7" pos="6622">
          <p15:clr>
            <a:srgbClr val="A4A3A4"/>
          </p15:clr>
        </p15:guide>
        <p15:guide id="8" pos="5041">
          <p15:clr>
            <a:srgbClr val="A4A3A4"/>
          </p15:clr>
        </p15:guide>
        <p15:guide id="9" pos="286">
          <p15:clr>
            <a:srgbClr val="A4A3A4"/>
          </p15:clr>
        </p15:guide>
        <p15:guide id="10" pos="1874">
          <p15:clr>
            <a:srgbClr val="A4A3A4"/>
          </p15:clr>
        </p15:guide>
        <p15:guide id="11" pos="34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ken, Jessica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C1F"/>
    <a:srgbClr val="B9D9EB"/>
    <a:srgbClr val="71C5E8"/>
    <a:srgbClr val="B1B3B3"/>
    <a:srgbClr val="888B8D"/>
    <a:srgbClr val="00C4B3"/>
    <a:srgbClr val="B0008E"/>
    <a:srgbClr val="E35205"/>
    <a:srgbClr val="F7A8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0057" autoAdjust="0"/>
  </p:normalViewPr>
  <p:slideViewPr>
    <p:cSldViewPr snapToGrid="0" showGuides="1">
      <p:cViewPr varScale="1">
        <p:scale>
          <a:sx n="67" d="100"/>
          <a:sy n="67" d="100"/>
        </p:scale>
        <p:origin x="1526" y="62"/>
      </p:cViewPr>
      <p:guideLst>
        <p:guide orient="horz" pos="5062"/>
        <p:guide orient="horz" pos="287"/>
        <p:guide orient="horz" pos="4463"/>
        <p:guide orient="horz" pos="4896"/>
        <p:guide orient="horz" pos="481"/>
        <p:guide orient="horz" pos="1006"/>
        <p:guide pos="6622"/>
        <p:guide pos="5041"/>
        <p:guide pos="286"/>
        <p:guide pos="1874"/>
        <p:guide pos="34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-3000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font" Target="fonts/font2.fntdata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font" Target="fonts/font6.fntdata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ffr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Effra"/>
              </a:rPr>
              <a:t>May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ff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ECA4-4622-BC49-8345-A632E6718CD7}" type="slidenum">
              <a:rPr lang="en-US" smtClean="0">
                <a:latin typeface="Effra"/>
              </a:rPr>
              <a:pPr/>
              <a:t>‹#›</a:t>
            </a:fld>
            <a:endParaRPr lang="en-US" dirty="0"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07338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ffra"/>
              </a:defRPr>
            </a:lvl1pPr>
          </a:lstStyle>
          <a:p>
            <a:r>
              <a:rPr lang="en-US" dirty="0"/>
              <a:t>May 19, 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ffra"/>
              </a:defRPr>
            </a:lvl1pPr>
          </a:lstStyle>
          <a:p>
            <a:fld id="{9E721036-882B-7948-8734-521EC9923D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68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47798" rtl="0" eaLnBrk="1" latinLnBrk="0" hangingPunct="1">
      <a:defRPr sz="1200" kern="1200">
        <a:solidFill>
          <a:schemeClr val="tx1"/>
        </a:solidFill>
        <a:latin typeface="Effra"/>
        <a:ea typeface="+mn-ea"/>
        <a:cs typeface="+mn-cs"/>
      </a:defRPr>
    </a:lvl1pPr>
    <a:lvl2pPr marL="547798" algn="l" defTabSz="547798" rtl="0" eaLnBrk="1" latinLnBrk="0" hangingPunct="1">
      <a:defRPr sz="1200" kern="1200">
        <a:solidFill>
          <a:schemeClr val="tx1"/>
        </a:solidFill>
        <a:latin typeface="Effra"/>
        <a:ea typeface="+mn-ea"/>
        <a:cs typeface="+mn-cs"/>
      </a:defRPr>
    </a:lvl2pPr>
    <a:lvl3pPr marL="1095594" algn="l" defTabSz="547798" rtl="0" eaLnBrk="1" latinLnBrk="0" hangingPunct="1">
      <a:defRPr sz="1200" kern="1200">
        <a:solidFill>
          <a:schemeClr val="tx1"/>
        </a:solidFill>
        <a:latin typeface="Effra"/>
        <a:ea typeface="+mn-ea"/>
        <a:cs typeface="+mn-cs"/>
      </a:defRPr>
    </a:lvl3pPr>
    <a:lvl4pPr marL="1643393" algn="l" defTabSz="547798" rtl="0" eaLnBrk="1" latinLnBrk="0" hangingPunct="1">
      <a:defRPr sz="1200" kern="1200">
        <a:solidFill>
          <a:schemeClr val="tx1"/>
        </a:solidFill>
        <a:latin typeface="Effra"/>
        <a:ea typeface="+mn-ea"/>
        <a:cs typeface="+mn-cs"/>
      </a:defRPr>
    </a:lvl4pPr>
    <a:lvl5pPr marL="2191200" algn="l" defTabSz="547798" rtl="0" eaLnBrk="1" latinLnBrk="0" hangingPunct="1">
      <a:defRPr sz="1200" kern="1200">
        <a:solidFill>
          <a:schemeClr val="tx1"/>
        </a:solidFill>
        <a:latin typeface="Effra"/>
        <a:ea typeface="+mn-ea"/>
        <a:cs typeface="+mn-cs"/>
      </a:defRPr>
    </a:lvl5pPr>
    <a:lvl6pPr marL="2739000" algn="l" defTabSz="547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6783" algn="l" defTabSz="547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4592" algn="l" defTabSz="547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2398" algn="l" defTabSz="547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064A36-5D7C-4500-A866-BAE3ED7889AB}" type="slidenum">
              <a:rPr lang="en-US" altLang="en-US" smtClean="0">
                <a:solidFill>
                  <a:srgbClr val="000000"/>
                </a:solidFill>
                <a:latin typeface="Arial" charset="0"/>
                <a:ea typeface="ヒラギノ角ゴ Pro W3" pitchFamily="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6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2E7223F-D2E5-47E6-BDCF-967945FCA8C2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94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7E3A938-D590-4D5A-B27B-37EF12F04F98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25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9A49C-43A2-4D2B-A272-12ADB1A724E9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9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2BF09CA-9707-47F5-9ACC-AD919C7D322A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2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845D438-CE29-4106-8DB8-742C2DB60C01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1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8DCE80F-4F5E-4052-9950-16FD805B8DA6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385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95E8E96-5F92-4DDE-A2AA-19073ED0347E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12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558328D-950F-4F38-99B1-5BC766DC31ED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974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48ABBE9-EC3B-4476-BF21-C44ABE59F8AB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78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047F5E8-45DC-4159-904D-2448989C0E07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87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54B6691-C10C-4EAA-89BE-6B63D7FB6B51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0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547C7CA-240D-4DE5-9AE9-F21A863CAC3E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2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79FFE59-822F-40E5-8627-947501280CA9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01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B210695-B06A-49FB-B68A-384D643B5EDB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2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79310D1-41A1-46CA-885C-628C491A87DB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0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E3909C1-E973-4C12-8A9E-56C1F452E87C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1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E14E90A-2CC7-4A6E-98C3-59ADC5961FA2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2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9668D27-B676-4CC6-9908-089A3EB5240A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61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61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5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6812280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87" y="1420797"/>
            <a:ext cx="5511928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8244" indent="0">
              <a:buNone/>
              <a:defRPr sz="3400"/>
            </a:lvl2pPr>
            <a:lvl3pPr marL="1096488" indent="0">
              <a:buNone/>
              <a:defRPr sz="2900"/>
            </a:lvl3pPr>
            <a:lvl4pPr marL="1644732" indent="0">
              <a:buNone/>
              <a:defRPr sz="2400"/>
            </a:lvl4pPr>
            <a:lvl5pPr marL="2192983" indent="0">
              <a:buNone/>
              <a:defRPr sz="2400"/>
            </a:lvl5pPr>
            <a:lvl6pPr marL="2741230" indent="0">
              <a:buNone/>
              <a:defRPr sz="2400"/>
            </a:lvl6pPr>
            <a:lvl7pPr marL="3289464" indent="0">
              <a:buNone/>
              <a:defRPr sz="2400"/>
            </a:lvl7pPr>
            <a:lvl8pPr marL="3837715" indent="0">
              <a:buNone/>
              <a:defRPr sz="2400"/>
            </a:lvl8pPr>
            <a:lvl9pPr marL="4385962" indent="0">
              <a:buNone/>
              <a:defRPr sz="24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244" indent="0">
              <a:buNone/>
              <a:defRPr sz="1400"/>
            </a:lvl2pPr>
            <a:lvl3pPr marL="1096488" indent="0">
              <a:buNone/>
              <a:defRPr sz="1200"/>
            </a:lvl3pPr>
            <a:lvl4pPr marL="1644732" indent="0">
              <a:buNone/>
              <a:defRPr sz="1100"/>
            </a:lvl4pPr>
            <a:lvl5pPr marL="2192983" indent="0">
              <a:buNone/>
              <a:defRPr sz="1100"/>
            </a:lvl5pPr>
            <a:lvl6pPr marL="2741230" indent="0">
              <a:buNone/>
              <a:defRPr sz="1100"/>
            </a:lvl6pPr>
            <a:lvl7pPr marL="3289464" indent="0">
              <a:buNone/>
              <a:defRPr sz="1100"/>
            </a:lvl7pPr>
            <a:lvl8pPr marL="3837715" indent="0">
              <a:buNone/>
              <a:defRPr sz="1100"/>
            </a:lvl8pPr>
            <a:lvl9pPr marL="43859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2195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3111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5220" y="868680"/>
            <a:ext cx="2217420" cy="65379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68680"/>
            <a:ext cx="6469380" cy="6537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301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03120"/>
            <a:ext cx="886968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9185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68680"/>
            <a:ext cx="8869680" cy="1051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2960" y="2103120"/>
            <a:ext cx="8869680" cy="429768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891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68680"/>
            <a:ext cx="88696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22960" y="2103120"/>
            <a:ext cx="8869680" cy="429768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05143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82" tIns="45688" rIns="91382" bIns="45688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8" rIns="91382" bIns="45688" rtlCol="0" anchor="t" anchorCtr="0"/>
          <a:lstStyle/>
          <a:p>
            <a:pPr algn="ctr" defTabSz="54810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62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4408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67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6812280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80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106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473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4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89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37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10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57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3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3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787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3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7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7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610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3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79"/>
          <a:lstStyle>
            <a:lvl1pPr marL="456948" indent="-228473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414" indent="-228473">
              <a:defRPr>
                <a:solidFill>
                  <a:schemeClr val="tx2"/>
                </a:solidFill>
              </a:defRPr>
            </a:lvl2pPr>
            <a:lvl3pPr marL="918659" indent="-228473">
              <a:defRPr>
                <a:solidFill>
                  <a:schemeClr val="tx2"/>
                </a:solidFill>
              </a:defRPr>
            </a:lvl3pPr>
            <a:lvl4pPr marL="1145532" indent="-228473">
              <a:defRPr/>
            </a:lvl4pPr>
            <a:lvl5pPr marL="1375590" indent="-226886">
              <a:defRPr/>
            </a:lvl5pPr>
            <a:lvl6pPr marL="1600892" indent="-225299">
              <a:defRPr/>
            </a:lvl6pPr>
            <a:lvl7pPr marL="1827775" indent="-226886" defTabSz="49978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79"/>
          <a:lstStyle>
            <a:lvl1pPr marL="456948" indent="-228473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414" indent="-228473">
              <a:defRPr>
                <a:solidFill>
                  <a:srgbClr val="004B87"/>
                </a:solidFill>
              </a:defRPr>
            </a:lvl2pPr>
            <a:lvl3pPr marL="918659" indent="-228473">
              <a:defRPr>
                <a:solidFill>
                  <a:srgbClr val="004B87"/>
                </a:solidFill>
              </a:defRPr>
            </a:lvl3pPr>
            <a:lvl4pPr marL="1145532" indent="-228473">
              <a:defRPr/>
            </a:lvl4pPr>
            <a:lvl5pPr marL="1375590" indent="-226886">
              <a:defRPr/>
            </a:lvl5pPr>
            <a:lvl6pPr marL="1600892" indent="-225299">
              <a:defRPr/>
            </a:lvl6pPr>
            <a:lvl7pPr marL="1827775" indent="-226886" defTabSz="49978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8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90" tIns="45692" rIns="91390" bIns="45692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55741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90" tIns="91390" rIns="91390" bIns="91390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90" tIns="91390" rIns="91390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973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93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195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3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3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238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3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7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7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60" y="455614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913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3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72"/>
          <a:lstStyle>
            <a:lvl1pPr marL="456930" indent="-228464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386" indent="-228464">
              <a:defRPr>
                <a:solidFill>
                  <a:schemeClr val="tx2"/>
                </a:solidFill>
              </a:defRPr>
            </a:lvl2pPr>
            <a:lvl3pPr marL="918623" indent="-228464">
              <a:defRPr>
                <a:solidFill>
                  <a:schemeClr val="tx2"/>
                </a:solidFill>
              </a:defRPr>
            </a:lvl3pPr>
            <a:lvl4pPr marL="1145486" indent="-228464">
              <a:defRPr/>
            </a:lvl4pPr>
            <a:lvl5pPr marL="1375535" indent="-226877">
              <a:defRPr/>
            </a:lvl5pPr>
            <a:lvl6pPr marL="1600828" indent="-225290">
              <a:defRPr/>
            </a:lvl6pPr>
            <a:lvl7pPr marL="1827702" indent="-226877" defTabSz="4997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72"/>
          <a:lstStyle>
            <a:lvl1pPr marL="456930" indent="-228464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386" indent="-228464">
              <a:defRPr>
                <a:solidFill>
                  <a:srgbClr val="004B87"/>
                </a:solidFill>
              </a:defRPr>
            </a:lvl2pPr>
            <a:lvl3pPr marL="918623" indent="-228464">
              <a:defRPr>
                <a:solidFill>
                  <a:srgbClr val="004B87"/>
                </a:solidFill>
              </a:defRPr>
            </a:lvl3pPr>
            <a:lvl4pPr marL="1145486" indent="-228464">
              <a:defRPr/>
            </a:lvl4pPr>
            <a:lvl5pPr marL="1375535" indent="-226877">
              <a:defRPr/>
            </a:lvl5pPr>
            <a:lvl6pPr marL="1600828" indent="-225290">
              <a:defRPr/>
            </a:lvl6pPr>
            <a:lvl7pPr marL="1827702" indent="-226877" defTabSz="4997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824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86" tIns="45690" rIns="91386" bIns="45690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319619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86" tIns="91386" rIns="91386" bIns="9138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86" tIns="91386" rIns="9138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6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076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40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75" tIns="45684" rIns="91375" bIns="45684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5" tIns="45684" rIns="91375" bIns="45684" rtlCol="0" anchor="t" anchorCtr="0"/>
          <a:lstStyle/>
          <a:p>
            <a:pPr algn="ctr" defTabSz="548062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65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304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32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6812280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87" y="1420783"/>
            <a:ext cx="5511928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4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062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674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37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062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37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920240"/>
            <a:ext cx="9875520" cy="5431156"/>
          </a:xfrm>
          <a:prstGeom prst="rect">
            <a:avLst/>
          </a:prstGeom>
        </p:spPr>
        <p:txBody>
          <a:bodyPr lIns="109592" tIns="54804" rIns="109592" bIns="54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0045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68680"/>
            <a:ext cx="88696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03120"/>
            <a:ext cx="8869680" cy="5303520"/>
          </a:xfrm>
          <a:prstGeom prst="rect">
            <a:avLst/>
          </a:prstGeom>
        </p:spPr>
        <p:txBody>
          <a:bodyPr lIns="109728" tIns="54864" rIns="109728" bIns="548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6102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3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3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25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3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5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5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20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GIF GHANA: Hypertension Management in Tamale   |   October 29, 2015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3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50"/>
          <a:lstStyle>
            <a:lvl1pPr marL="456876" indent="-228437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303" indent="-228437">
              <a:defRPr>
                <a:solidFill>
                  <a:schemeClr val="tx2"/>
                </a:solidFill>
              </a:defRPr>
            </a:lvl2pPr>
            <a:lvl3pPr marL="918515" indent="-228437">
              <a:defRPr>
                <a:solidFill>
                  <a:schemeClr val="tx2"/>
                </a:solidFill>
              </a:defRPr>
            </a:lvl3pPr>
            <a:lvl4pPr marL="1145348" indent="-228437">
              <a:defRPr/>
            </a:lvl4pPr>
            <a:lvl5pPr marL="1375369" indent="-226850">
              <a:defRPr/>
            </a:lvl5pPr>
            <a:lvl6pPr marL="1600636" indent="-225263">
              <a:defRPr/>
            </a:lvl6pPr>
            <a:lvl7pPr marL="1827482" indent="-226850" defTabSz="49970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50"/>
          <a:lstStyle>
            <a:lvl1pPr marL="456876" indent="-228437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303" indent="-228437">
              <a:defRPr>
                <a:solidFill>
                  <a:srgbClr val="004B87"/>
                </a:solidFill>
              </a:defRPr>
            </a:lvl2pPr>
            <a:lvl3pPr marL="918515" indent="-228437">
              <a:defRPr>
                <a:solidFill>
                  <a:srgbClr val="004B87"/>
                </a:solidFill>
              </a:defRPr>
            </a:lvl3pPr>
            <a:lvl4pPr marL="1145348" indent="-228437">
              <a:defRPr/>
            </a:lvl4pPr>
            <a:lvl5pPr marL="1375369" indent="-226850">
              <a:defRPr/>
            </a:lvl5pPr>
            <a:lvl6pPr marL="1600636" indent="-225263">
              <a:defRPr/>
            </a:lvl6pPr>
            <a:lvl7pPr marL="1827482" indent="-226850" defTabSz="49970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434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75" tIns="45684" rIns="91375" bIns="45684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6040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75" tIns="91375" rIns="91375" bIns="91375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75" tIns="91375" rIns="91375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67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32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54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3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3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713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3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32" tIns="45660" rIns="91332" bIns="45660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2" tIns="45660" rIns="91332" bIns="45660" rtlCol="0" anchor="t" anchorCtr="0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9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9" y="411673"/>
            <a:ext cx="5482328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5" y="1597064"/>
            <a:ext cx="5479012" cy="433828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/>
            </a:lvl1pPr>
            <a:lvl2pPr>
              <a:lnSpc>
                <a:spcPct val="70000"/>
              </a:lnSpc>
              <a:defRPr/>
            </a:lvl2pPr>
            <a:lvl3pPr>
              <a:lnSpc>
                <a:spcPct val="70000"/>
              </a:lnSpc>
              <a:defRPr/>
            </a:lvl3pPr>
            <a:lvl4pPr>
              <a:lnSpc>
                <a:spcPct val="70000"/>
              </a:lnSpc>
              <a:defRPr/>
            </a:lvl4pPr>
            <a:lvl5pPr>
              <a:lnSpc>
                <a:spcPct val="7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5" y="7122213"/>
            <a:ext cx="5479012" cy="714608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8720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3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36"/>
          <a:lstStyle>
            <a:lvl1pPr marL="456840" indent="-22841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248" indent="-228419">
              <a:defRPr>
                <a:solidFill>
                  <a:schemeClr val="tx2"/>
                </a:solidFill>
              </a:defRPr>
            </a:lvl2pPr>
            <a:lvl3pPr marL="918443" indent="-228419">
              <a:defRPr>
                <a:solidFill>
                  <a:schemeClr val="tx2"/>
                </a:solidFill>
              </a:defRPr>
            </a:lvl3pPr>
            <a:lvl4pPr marL="1145256" indent="-228419">
              <a:defRPr/>
            </a:lvl4pPr>
            <a:lvl5pPr marL="1375259" indent="-226832">
              <a:defRPr/>
            </a:lvl5pPr>
            <a:lvl6pPr marL="1600508" indent="-225245">
              <a:defRPr/>
            </a:lvl6pPr>
            <a:lvl7pPr marL="1827336" indent="-226832" defTabSz="4996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36"/>
          <a:lstStyle>
            <a:lvl1pPr marL="456840" indent="-22841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248" indent="-228419">
              <a:defRPr>
                <a:solidFill>
                  <a:srgbClr val="004B87"/>
                </a:solidFill>
              </a:defRPr>
            </a:lvl2pPr>
            <a:lvl3pPr marL="918443" indent="-228419">
              <a:defRPr>
                <a:solidFill>
                  <a:srgbClr val="004B87"/>
                </a:solidFill>
              </a:defRPr>
            </a:lvl3pPr>
            <a:lvl4pPr marL="1145256" indent="-228419">
              <a:defRPr/>
            </a:lvl4pPr>
            <a:lvl5pPr marL="1375259" indent="-226832">
              <a:defRPr/>
            </a:lvl5pPr>
            <a:lvl6pPr marL="1600508" indent="-225245">
              <a:defRPr/>
            </a:lvl6pPr>
            <a:lvl7pPr marL="1827336" indent="-226832" defTabSz="4996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02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68" tIns="45680" rIns="91368" bIns="45680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230511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68" tIns="91368" rIns="91368" bIns="91368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68" tIns="91368" rIns="91368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103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937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711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7089" y="7608574"/>
            <a:ext cx="3474720" cy="438150"/>
          </a:xfrm>
          <a:prstGeom prst="rect">
            <a:avLst/>
          </a:prstGeom>
        </p:spPr>
        <p:txBody>
          <a:bodyPr vert="horz" lIns="109638" tIns="54824" rIns="109638" bIns="54824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solidFill>
                  <a:srgbClr val="504F52"/>
                </a:solidFill>
              </a:rPr>
              <a:t>| MDT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329" y="7608574"/>
            <a:ext cx="548640" cy="438150"/>
          </a:xfrm>
          <a:prstGeom prst="rect">
            <a:avLst/>
          </a:prstGeom>
        </p:spPr>
        <p:txBody>
          <a:bodyPr vert="horz" lIns="109638" tIns="54824" rIns="109638" bIns="54824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BF125C13-1EAB-42CF-BDF1-A322654BD4B1}" type="slidenum">
              <a:rPr lang="en-US" smtClean="0">
                <a:solidFill>
                  <a:srgbClr val="504F52"/>
                </a:solidFill>
              </a:rPr>
              <a:pPr/>
              <a:t>‹#›</a:t>
            </a:fld>
            <a:endParaRPr lang="en-US" dirty="0">
              <a:solidFill>
                <a:srgbClr val="504F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53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3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3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272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3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346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GIF GHANA: Hypertension Management in Tamale   |   October 29, 2015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3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94"/>
          <a:lstStyle>
            <a:lvl1pPr marL="456984" indent="-228491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469" indent="-228491">
              <a:defRPr>
                <a:solidFill>
                  <a:schemeClr val="tx2"/>
                </a:solidFill>
              </a:defRPr>
            </a:lvl2pPr>
            <a:lvl3pPr marL="918731" indent="-228491">
              <a:defRPr>
                <a:solidFill>
                  <a:schemeClr val="tx2"/>
                </a:solidFill>
              </a:defRPr>
            </a:lvl3pPr>
            <a:lvl4pPr marL="1145624" indent="-228491">
              <a:defRPr/>
            </a:lvl4pPr>
            <a:lvl5pPr marL="1375700" indent="-226904">
              <a:defRPr/>
            </a:lvl5pPr>
            <a:lvl6pPr marL="1601020" indent="-225317">
              <a:defRPr/>
            </a:lvl6pPr>
            <a:lvl7pPr marL="1827922" indent="-226904" defTabSz="49982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94"/>
          <a:lstStyle>
            <a:lvl1pPr marL="456984" indent="-228491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469" indent="-228491">
              <a:defRPr>
                <a:solidFill>
                  <a:srgbClr val="004B87"/>
                </a:solidFill>
              </a:defRPr>
            </a:lvl2pPr>
            <a:lvl3pPr marL="918731" indent="-228491">
              <a:defRPr>
                <a:solidFill>
                  <a:srgbClr val="004B87"/>
                </a:solidFill>
              </a:defRPr>
            </a:lvl3pPr>
            <a:lvl4pPr marL="1145624" indent="-228491">
              <a:defRPr/>
            </a:lvl4pPr>
            <a:lvl5pPr marL="1375700" indent="-226904">
              <a:defRPr/>
            </a:lvl5pPr>
            <a:lvl6pPr marL="1601020" indent="-225317">
              <a:defRPr/>
            </a:lvl6pPr>
            <a:lvl7pPr marL="1827922" indent="-226904" defTabSz="49982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291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97" tIns="45696" rIns="91397" bIns="45696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81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4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4025" y="1597024"/>
            <a:ext cx="8229600" cy="52578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10000" b="1" i="0" baseline="0">
                <a:solidFill>
                  <a:schemeClr val="tx2"/>
                </a:solidFill>
                <a:latin typeface="Effra"/>
                <a:cs typeface="Effra"/>
              </a:defRPr>
            </a:lvl1pPr>
            <a:lvl2pPr>
              <a:lnSpc>
                <a:spcPct val="70000"/>
              </a:lnSpc>
              <a:defRPr sz="10000" b="0" baseline="0">
                <a:solidFill>
                  <a:schemeClr val="tx2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10000" b="1" i="0" baseline="0">
                <a:solidFill>
                  <a:schemeClr val="bg1"/>
                </a:solidFill>
              </a:defRPr>
            </a:lvl3pPr>
            <a:lvl4pPr>
              <a:lnSpc>
                <a:spcPct val="70000"/>
              </a:lnSpc>
              <a:defRPr sz="10000" b="1" baseline="0">
                <a:latin typeface="+mn-lt"/>
              </a:defRPr>
            </a:lvl4pPr>
            <a:lvl5pPr>
              <a:lnSpc>
                <a:spcPct val="70000"/>
              </a:lnSpc>
              <a:defRPr sz="10000" baseline="0">
                <a:solidFill>
                  <a:schemeClr val="tx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5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2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8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97" tIns="91397" rIns="91397" bIns="91397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97" tIns="91397" rIns="91397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6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111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48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411" tIns="45704" rIns="91411" bIns="45704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t" anchorCtr="0"/>
          <a:lstStyle/>
          <a:p>
            <a:pPr algn="ctr" defTabSz="548282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53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45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61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6812280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71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6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282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83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34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282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057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2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2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25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86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86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9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itl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4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4024" y="1597024"/>
            <a:ext cx="6812280" cy="52578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10000" b="1" i="0" baseline="0">
                <a:solidFill>
                  <a:schemeClr val="tx2"/>
                </a:solidFill>
                <a:latin typeface="Effra"/>
                <a:cs typeface="Effra"/>
              </a:defRPr>
            </a:lvl1pPr>
            <a:lvl2pPr>
              <a:lnSpc>
                <a:spcPct val="70000"/>
              </a:lnSpc>
              <a:defRPr sz="10000" b="0" baseline="0">
                <a:solidFill>
                  <a:schemeClr val="tx2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10000" b="1" i="0" baseline="0">
                <a:solidFill>
                  <a:schemeClr val="bg2"/>
                </a:solidFill>
              </a:defRPr>
            </a:lvl3pPr>
            <a:lvl4pPr>
              <a:lnSpc>
                <a:spcPct val="70000"/>
              </a:lnSpc>
              <a:defRPr sz="10000" b="1" baseline="0">
                <a:latin typeface="+mn-lt"/>
              </a:defRPr>
            </a:lvl4pPr>
            <a:lvl5pPr>
              <a:lnSpc>
                <a:spcPct val="70000"/>
              </a:lnSpc>
              <a:defRPr sz="10000" baseline="0">
                <a:solidFill>
                  <a:schemeClr val="tx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5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accent3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accent3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accent3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accent3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87" y="1420797"/>
            <a:ext cx="5511928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8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2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866"/>
          <a:lstStyle>
            <a:lvl1pPr marL="457164" indent="-228581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745" indent="-228581">
              <a:defRPr>
                <a:solidFill>
                  <a:schemeClr val="tx2"/>
                </a:solidFill>
              </a:defRPr>
            </a:lvl2pPr>
            <a:lvl3pPr marL="919091" indent="-228581">
              <a:defRPr>
                <a:solidFill>
                  <a:schemeClr val="tx2"/>
                </a:solidFill>
              </a:defRPr>
            </a:lvl3pPr>
            <a:lvl4pPr marL="1146084" indent="-228581">
              <a:defRPr/>
            </a:lvl4pPr>
            <a:lvl5pPr marL="1376252" indent="-226994">
              <a:defRPr/>
            </a:lvl5pPr>
            <a:lvl6pPr marL="1601660" indent="-225407">
              <a:defRPr/>
            </a:lvl6pPr>
            <a:lvl7pPr marL="1828654" indent="-226994" defTabSz="50002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866"/>
          <a:lstStyle>
            <a:lvl1pPr marL="457164" indent="-228581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745" indent="-228581">
              <a:defRPr>
                <a:solidFill>
                  <a:srgbClr val="004B87"/>
                </a:solidFill>
              </a:defRPr>
            </a:lvl2pPr>
            <a:lvl3pPr marL="919091" indent="-228581">
              <a:defRPr>
                <a:solidFill>
                  <a:srgbClr val="004B87"/>
                </a:solidFill>
              </a:defRPr>
            </a:lvl3pPr>
            <a:lvl4pPr marL="1146084" indent="-228581">
              <a:defRPr/>
            </a:lvl4pPr>
            <a:lvl5pPr marL="1376252" indent="-226994">
              <a:defRPr/>
            </a:lvl5pPr>
            <a:lvl6pPr marL="1601660" indent="-225407">
              <a:defRPr/>
            </a:lvl6pPr>
            <a:lvl7pPr marL="1828654" indent="-226994" defTabSz="50002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1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2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433" tIns="45716" rIns="91433" bIns="45716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304392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433" tIns="91433" rIns="91433" bIns="91433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433" tIns="91433" rIns="91433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02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877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3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9" y="6767864"/>
            <a:ext cx="3016081" cy="1372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4" y="411480"/>
            <a:ext cx="4572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4025" y="1597024"/>
            <a:ext cx="8229600" cy="52578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10000" b="1" i="0" baseline="0">
                <a:solidFill>
                  <a:schemeClr val="tx1"/>
                </a:solidFill>
                <a:latin typeface="Effra"/>
                <a:cs typeface="Effra"/>
              </a:defRPr>
            </a:lvl1pPr>
            <a:lvl2pPr>
              <a:lnSpc>
                <a:spcPct val="70000"/>
              </a:lnSpc>
              <a:defRPr sz="10000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10000" b="1" i="0" baseline="0">
                <a:solidFill>
                  <a:srgbClr val="77BC1F"/>
                </a:solidFill>
              </a:defRPr>
            </a:lvl3pPr>
            <a:lvl4pPr>
              <a:lnSpc>
                <a:spcPct val="70000"/>
              </a:lnSpc>
              <a:defRPr sz="10000" b="1" baseline="0"/>
            </a:lvl4pPr>
            <a:lvl5pPr>
              <a:lnSpc>
                <a:spcPct val="70000"/>
              </a:lnSpc>
              <a:defRPr sz="10000" baseline="0"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4" y="7119081"/>
            <a:ext cx="4572000" cy="91062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lnSpc>
                <a:spcPts val="1800"/>
              </a:lnSpc>
              <a:defRPr sz="1800" b="1">
                <a:solidFill>
                  <a:schemeClr val="accent1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accent1"/>
                </a:solidFill>
              </a:defRPr>
            </a:lvl3pPr>
            <a:lvl4pPr>
              <a:lnSpc>
                <a:spcPts val="1800"/>
              </a:lnSpc>
              <a:defRPr sz="180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96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itle 4 (Phot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22050" y="962484"/>
            <a:ext cx="4337772" cy="349078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829300" y="1597024"/>
            <a:ext cx="4343350" cy="44577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6700" b="1" i="0" baseline="0">
                <a:solidFill>
                  <a:schemeClr val="bg2"/>
                </a:solidFill>
                <a:latin typeface="Effra"/>
                <a:cs typeface="Effra"/>
              </a:defRPr>
            </a:lvl1pPr>
            <a:lvl2pPr>
              <a:lnSpc>
                <a:spcPct val="70000"/>
              </a:lnSpc>
              <a:defRPr sz="6700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6700" b="1" i="0" baseline="0">
                <a:solidFill>
                  <a:schemeClr val="bg1"/>
                </a:solidFill>
              </a:defRPr>
            </a:lvl3pPr>
            <a:lvl4pPr>
              <a:lnSpc>
                <a:spcPct val="70000"/>
              </a:lnSpc>
              <a:defRPr sz="6700" b="1" baseline="0">
                <a:solidFill>
                  <a:schemeClr val="bg2"/>
                </a:solidFill>
              </a:defRPr>
            </a:lvl4pPr>
            <a:lvl5pPr>
              <a:lnSpc>
                <a:spcPct val="70000"/>
              </a:lnSpc>
              <a:defRPr sz="6700" baseline="0">
                <a:solidFill>
                  <a:schemeClr val="bg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8229600"/>
          </a:xfrm>
          <a:prstGeom prst="rect">
            <a:avLst/>
          </a:prstGeom>
        </p:spPr>
        <p:txBody>
          <a:bodyPr vert="horz" lIns="1369978" rIns="1369978" anchor="ctr">
            <a:normAutofit/>
          </a:bodyPr>
          <a:lstStyle>
            <a:lvl1pPr>
              <a:defRPr sz="1800" b="0" i="0" baseline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frame device sits on top of the slide; It will need to be pasted onto any new title 4 slide</a:t>
            </a:r>
          </a:p>
        </p:txBody>
      </p:sp>
    </p:spTree>
    <p:extLst>
      <p:ext uri="{BB962C8B-B14F-4D97-AF65-F5344CB8AC3E}">
        <p14:creationId xmlns:p14="http://schemas.microsoft.com/office/powerpoint/2010/main" val="394492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8" name="Frame 7"/>
          <p:cNvSpPr/>
          <p:nvPr userDrawn="1"/>
        </p:nvSpPr>
        <p:spPr>
          <a:xfrm>
            <a:off x="454060" y="455614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399" y="914400"/>
            <a:ext cx="7086600" cy="5257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5200" b="1" i="0">
                <a:solidFill>
                  <a:srgbClr val="FFCE00"/>
                </a:solidFill>
                <a:latin typeface="Effra"/>
              </a:defRPr>
            </a:lvl1pPr>
            <a:lvl2pPr>
              <a:lnSpc>
                <a:spcPct val="70000"/>
              </a:lnSpc>
              <a:defRPr sz="5200" b="0" i="0">
                <a:solidFill>
                  <a:schemeClr val="bg1"/>
                </a:solidFill>
                <a:latin typeface="Effra Light"/>
              </a:defRPr>
            </a:lvl2pPr>
            <a:lvl3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"/>
              </a:defRPr>
            </a:lvl3pPr>
            <a:lvl4pPr>
              <a:lnSpc>
                <a:spcPct val="70000"/>
              </a:lnSpc>
              <a:defRPr sz="5200" b="1" i="0">
                <a:solidFill>
                  <a:schemeClr val="tx2"/>
                </a:solidFill>
                <a:latin typeface="Effra"/>
              </a:defRPr>
            </a:lvl4pPr>
            <a:lvl5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49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60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60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6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6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8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8" name="Frame 7"/>
          <p:cNvSpPr/>
          <p:nvPr userDrawn="1"/>
        </p:nvSpPr>
        <p:spPr>
          <a:xfrm>
            <a:off x="454060" y="455614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399" y="914399"/>
            <a:ext cx="7086600" cy="5257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5200" b="1" i="0">
                <a:solidFill>
                  <a:srgbClr val="77BC1F"/>
                </a:solidFill>
                <a:latin typeface="Effra"/>
              </a:defRPr>
            </a:lvl1pPr>
            <a:lvl2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5200" b="0" i="0">
                <a:solidFill>
                  <a:schemeClr val="accent3"/>
                </a:solidFill>
                <a:latin typeface="Effra"/>
              </a:defRPr>
            </a:lvl3pPr>
            <a:lvl4pPr>
              <a:lnSpc>
                <a:spcPct val="70000"/>
              </a:lnSpc>
              <a:defRPr sz="5200" b="1" i="0">
                <a:solidFill>
                  <a:schemeClr val="tx2"/>
                </a:solidFill>
                <a:latin typeface="Effra"/>
              </a:defRPr>
            </a:lvl4pPr>
            <a:lvl5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2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ivider 3 (Phot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455614"/>
            <a:ext cx="4457700" cy="6629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5200" b="1" i="0">
                <a:solidFill>
                  <a:srgbClr val="B0008E"/>
                </a:solidFill>
                <a:latin typeface="Effra"/>
              </a:defRPr>
            </a:lvl1pPr>
            <a:lvl2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5200" b="0" i="0">
                <a:solidFill>
                  <a:schemeClr val="accent1"/>
                </a:solidFill>
                <a:latin typeface="Effra"/>
              </a:defRPr>
            </a:lvl3pPr>
            <a:lvl4pPr>
              <a:lnSpc>
                <a:spcPct val="70000"/>
              </a:lnSpc>
              <a:defRPr sz="5200" b="1" i="0">
                <a:solidFill>
                  <a:schemeClr val="tx2"/>
                </a:solidFill>
                <a:latin typeface="Effra"/>
              </a:defRPr>
            </a:lvl4pPr>
            <a:lvl5pPr>
              <a:lnSpc>
                <a:spcPct val="70000"/>
              </a:lnSpc>
              <a:defRPr sz="5200" b="0" i="0">
                <a:solidFill>
                  <a:schemeClr val="bg2"/>
                </a:solidFill>
                <a:latin typeface="Effr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486438" y="0"/>
            <a:ext cx="5486399" cy="8229600"/>
          </a:xfrm>
          <a:prstGeom prst="rect">
            <a:avLst/>
          </a:prstGeom>
        </p:spPr>
        <p:txBody>
          <a:bodyPr vert="horz" lIns="91332" tIns="45660" rIns="91332" bIns="45660">
            <a:normAutofit/>
          </a:bodyPr>
          <a:lstStyle>
            <a:lvl1pPr marL="0" marR="0" indent="0" algn="l" defTabSz="54779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plus symbol and Logo sit on top of the slide; they will need to be pasted onto any new design Divider 3 slide; dark photo may require a reversed logo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9" y="6767864"/>
            <a:ext cx="3016081" cy="13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ivider 4 (Ph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455613"/>
            <a:ext cx="4457700" cy="6051742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5200" b="1" i="0">
                <a:solidFill>
                  <a:schemeClr val="bg1"/>
                </a:solidFill>
                <a:latin typeface="Effra"/>
              </a:defRPr>
            </a:lvl1pPr>
            <a:lvl2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5200" b="0" i="0">
                <a:solidFill>
                  <a:schemeClr val="accent1"/>
                </a:solidFill>
                <a:latin typeface="Effra"/>
              </a:defRPr>
            </a:lvl3pPr>
            <a:lvl4pPr>
              <a:lnSpc>
                <a:spcPct val="70000"/>
              </a:lnSpc>
              <a:defRPr sz="5200" b="1" i="0">
                <a:solidFill>
                  <a:schemeClr val="tx2"/>
                </a:solidFill>
                <a:latin typeface="Effra"/>
              </a:defRPr>
            </a:lvl4pPr>
            <a:lvl5pPr>
              <a:lnSpc>
                <a:spcPct val="70000"/>
              </a:lnSpc>
              <a:defRPr sz="5200" b="0" i="0">
                <a:solidFill>
                  <a:schemeClr val="tx1"/>
                </a:solidFill>
                <a:latin typeface="Effr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486438" y="0"/>
            <a:ext cx="5486399" cy="8229600"/>
          </a:xfrm>
          <a:prstGeom prst="rect">
            <a:avLst/>
          </a:prstGeom>
        </p:spPr>
        <p:txBody>
          <a:bodyPr vert="horz" lIns="91332" tIns="45660" rIns="91332" bIns="45660">
            <a:normAutofit/>
          </a:bodyPr>
          <a:lstStyle>
            <a:lvl1pPr marL="0" marR="0" indent="0" algn="l" defTabSz="54779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accent1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plus symbol and Logo sit on top of the slide; they will need to be pasted onto any new design Divider 4 slide; dark photo may require a reversed logo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9" y="6767864"/>
            <a:ext cx="3016081" cy="13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3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CRHF Device Database  Overview |   23Oct2015   |   Confidential, for Internal Use Only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44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44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086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43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43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6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6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8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44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693"/>
          <a:lstStyle>
            <a:lvl1pPr marL="456732" indent="-228365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082" indent="-228365">
              <a:defRPr>
                <a:solidFill>
                  <a:schemeClr val="tx2"/>
                </a:solidFill>
              </a:defRPr>
            </a:lvl2pPr>
            <a:lvl3pPr marL="918227" indent="-228365">
              <a:defRPr>
                <a:solidFill>
                  <a:schemeClr val="tx2"/>
                </a:solidFill>
              </a:defRPr>
            </a:lvl3pPr>
            <a:lvl4pPr marL="1144980" indent="-228365">
              <a:defRPr/>
            </a:lvl4pPr>
            <a:lvl5pPr marL="1374928" indent="-226778">
              <a:defRPr/>
            </a:lvl5pPr>
            <a:lvl6pPr marL="1600124" indent="-225191">
              <a:defRPr/>
            </a:lvl6pPr>
            <a:lvl7pPr marL="1826897" indent="-226778" defTabSz="49954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693"/>
          <a:lstStyle>
            <a:lvl1pPr marL="456732" indent="-228365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082" indent="-228365">
              <a:defRPr>
                <a:solidFill>
                  <a:srgbClr val="004B87"/>
                </a:solidFill>
              </a:defRPr>
            </a:lvl2pPr>
            <a:lvl3pPr marL="918227" indent="-228365">
              <a:defRPr>
                <a:solidFill>
                  <a:srgbClr val="004B87"/>
                </a:solidFill>
              </a:defRPr>
            </a:lvl3pPr>
            <a:lvl4pPr marL="1144980" indent="-228365">
              <a:defRPr/>
            </a:lvl4pPr>
            <a:lvl5pPr marL="1374928" indent="-226778">
              <a:defRPr/>
            </a:lvl5pPr>
            <a:lvl6pPr marL="1600124" indent="-225191">
              <a:defRPr/>
            </a:lvl6pPr>
            <a:lvl7pPr marL="1826897" indent="-226778" defTabSz="49954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40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46" tIns="45668" rIns="91346" bIns="45668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549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3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89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61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664"/>
          <a:lstStyle>
            <a:lvl1pPr marL="456660" indent="-22832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4973" indent="-228329">
              <a:defRPr>
                <a:solidFill>
                  <a:schemeClr val="tx2"/>
                </a:solidFill>
              </a:defRPr>
            </a:lvl2pPr>
            <a:lvl3pPr marL="918083" indent="-228329">
              <a:defRPr>
                <a:solidFill>
                  <a:schemeClr val="tx2"/>
                </a:solidFill>
              </a:defRPr>
            </a:lvl3pPr>
            <a:lvl4pPr marL="1144798" indent="-228329">
              <a:defRPr/>
            </a:lvl4pPr>
            <a:lvl5pPr marL="1374712" indent="-226742">
              <a:defRPr/>
            </a:lvl5pPr>
            <a:lvl6pPr marL="1599868" indent="-225155">
              <a:defRPr/>
            </a:lvl6pPr>
            <a:lvl7pPr marL="1826604" indent="-226742" defTabSz="4994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664"/>
          <a:lstStyle>
            <a:lvl1pPr marL="456660" indent="-22832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4973" indent="-228329">
              <a:defRPr>
                <a:solidFill>
                  <a:srgbClr val="004B87"/>
                </a:solidFill>
              </a:defRPr>
            </a:lvl2pPr>
            <a:lvl3pPr marL="918083" indent="-228329">
              <a:defRPr>
                <a:solidFill>
                  <a:srgbClr val="004B87"/>
                </a:solidFill>
              </a:defRPr>
            </a:lvl3pPr>
            <a:lvl4pPr marL="1144798" indent="-228329">
              <a:defRPr/>
            </a:lvl4pPr>
            <a:lvl5pPr marL="1374712" indent="-226742">
              <a:defRPr/>
            </a:lvl5pPr>
            <a:lvl6pPr marL="1599868" indent="-225155">
              <a:defRPr/>
            </a:lvl6pPr>
            <a:lvl7pPr marL="1826604" indent="-226742" defTabSz="4994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7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627624"/>
            <a:ext cx="2560320" cy="438150"/>
          </a:xfrm>
          <a:prstGeom prst="rect">
            <a:avLst/>
          </a:prstGeom>
        </p:spPr>
        <p:txBody>
          <a:bodyPr lIns="109615" tIns="54814" rIns="109615" bIns="54814"/>
          <a:lstStyle/>
          <a:p>
            <a:pPr defTabSz="547886"/>
            <a:fld id="{8942EA0F-A736-45CF-968C-37314A6A7816}" type="datetimeFigureOut">
              <a:rPr lang="en-US" smtClean="0">
                <a:solidFill>
                  <a:srgbClr val="001E46"/>
                </a:solidFill>
              </a:rPr>
              <a:pPr defTabSz="547886"/>
              <a:t>5/25/2017</a:t>
            </a:fld>
            <a:endParaRPr lang="en-US">
              <a:solidFill>
                <a:srgbClr val="001E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A75-6670-4406-A2B2-1CE04FFA5AF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7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43" tIns="45666" rIns="91343" bIns="45666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3" tIns="45666" rIns="91343" bIns="45666" rtlCol="0" anchor="t" anchorCtr="0"/>
          <a:lstStyle/>
          <a:p>
            <a:pPr algn="ctr" defTabSz="547864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6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243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97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1597025"/>
            <a:ext cx="6813878" cy="5257800"/>
          </a:xfrm>
        </p:spPr>
        <p:txBody>
          <a:bodyPr>
            <a:normAutofit/>
          </a:bodyPr>
          <a:lstStyle>
            <a:lvl1pPr>
              <a:defRPr sz="10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93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6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864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4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43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864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49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44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44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67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43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43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6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6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02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44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693"/>
          <a:lstStyle>
            <a:lvl1pPr marL="456732" indent="-228365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accent3"/>
                </a:solidFill>
              </a:defRPr>
            </a:lvl1pPr>
            <a:lvl2pPr marL="685082" indent="-228365">
              <a:defRPr/>
            </a:lvl2pPr>
            <a:lvl3pPr marL="918227" indent="-228365">
              <a:defRPr/>
            </a:lvl3pPr>
            <a:lvl4pPr marL="1144980" indent="-228365">
              <a:defRPr/>
            </a:lvl4pPr>
            <a:lvl5pPr marL="1374928" indent="-226778">
              <a:defRPr/>
            </a:lvl5pPr>
            <a:lvl6pPr marL="1600124" indent="-225191">
              <a:defRPr/>
            </a:lvl6pPr>
            <a:lvl7pPr marL="1826897" indent="-226778" defTabSz="49954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693"/>
          <a:lstStyle>
            <a:lvl1pPr marL="456732" indent="-228365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accent3"/>
                </a:solidFill>
              </a:defRPr>
            </a:lvl1pPr>
            <a:lvl2pPr marL="685082" indent="-228365">
              <a:defRPr/>
            </a:lvl2pPr>
            <a:lvl3pPr marL="918227" indent="-228365">
              <a:defRPr/>
            </a:lvl3pPr>
            <a:lvl4pPr marL="1144980" indent="-228365">
              <a:defRPr/>
            </a:lvl4pPr>
            <a:lvl5pPr marL="1374928" indent="-226778">
              <a:defRPr/>
            </a:lvl5pPr>
            <a:lvl6pPr marL="1600124" indent="-225191">
              <a:defRPr/>
            </a:lvl6pPr>
            <a:lvl7pPr marL="1826897" indent="-226778" defTabSz="49954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69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46" tIns="45668" rIns="91346" bIns="45668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173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32" tIns="45660" rIns="91332" bIns="45660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08154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3552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3552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3552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3552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46" tIns="91346" rIns="91346" bIns="91346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3552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46" tIns="91346" rIns="91346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0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42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5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46" tIns="45668" rIns="91346" bIns="45668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6" tIns="45668" rIns="91346" bIns="45668" rtlCol="0" anchor="t" anchorCtr="0"/>
          <a:lstStyle/>
          <a:p>
            <a:pPr algn="ctr" defTabSz="54788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4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17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185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1597025"/>
            <a:ext cx="6813878" cy="5257800"/>
          </a:xfrm>
        </p:spPr>
        <p:txBody>
          <a:bodyPr>
            <a:normAutofit/>
          </a:bodyPr>
          <a:lstStyle>
            <a:lvl1pPr>
              <a:defRPr sz="10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92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886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43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88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66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54" tIns="45672" rIns="91354" bIns="45672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4" tIns="45672" rIns="91354" bIns="45672" rtlCol="0" anchor="t" anchorCtr="0"/>
          <a:lstStyle/>
          <a:p>
            <a:pPr algn="ctr" defTabSz="54793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2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425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13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99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6812280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90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930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81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43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93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117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44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44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03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43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43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0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0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08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44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07"/>
          <a:lstStyle>
            <a:lvl1pPr marL="456768" indent="-228383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138" indent="-228383">
              <a:defRPr>
                <a:solidFill>
                  <a:schemeClr val="tx2"/>
                </a:solidFill>
              </a:defRPr>
            </a:lvl2pPr>
            <a:lvl3pPr marL="918299" indent="-228383">
              <a:defRPr>
                <a:solidFill>
                  <a:schemeClr val="tx2"/>
                </a:solidFill>
              </a:defRPr>
            </a:lvl3pPr>
            <a:lvl4pPr marL="1145072" indent="-228383">
              <a:defRPr/>
            </a:lvl4pPr>
            <a:lvl5pPr marL="1375038" indent="-226796">
              <a:defRPr/>
            </a:lvl5pPr>
            <a:lvl6pPr marL="1600252" indent="-225209">
              <a:defRPr/>
            </a:lvl6pPr>
            <a:lvl7pPr marL="1827043" indent="-226796" defTabSz="49958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07"/>
          <a:lstStyle>
            <a:lvl1pPr marL="456768" indent="-228383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138" indent="-228383">
              <a:defRPr>
                <a:solidFill>
                  <a:srgbClr val="004B87"/>
                </a:solidFill>
              </a:defRPr>
            </a:lvl2pPr>
            <a:lvl3pPr marL="918299" indent="-228383">
              <a:defRPr>
                <a:solidFill>
                  <a:srgbClr val="004B87"/>
                </a:solidFill>
              </a:defRPr>
            </a:lvl3pPr>
            <a:lvl4pPr marL="1145072" indent="-228383">
              <a:defRPr/>
            </a:lvl4pPr>
            <a:lvl5pPr marL="1375038" indent="-226796">
              <a:defRPr/>
            </a:lvl5pPr>
            <a:lvl6pPr marL="1600252" indent="-225209">
              <a:defRPr/>
            </a:lvl6pPr>
            <a:lvl7pPr marL="1827043" indent="-226796" defTabSz="49958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85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54" tIns="45672" rIns="91354" bIns="45672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68233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54" tIns="91354" rIns="91354" bIns="91354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54" tIns="91354" rIns="91354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66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4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501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3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97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64" tIns="45678" rIns="91364" bIns="45678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78" rIns="91364" bIns="45678" rtlCol="0" anchor="t" anchorCtr="0"/>
          <a:lstStyle/>
          <a:p>
            <a:pPr algn="ctr" defTabSz="54799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68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236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8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1597025"/>
            <a:ext cx="6813878" cy="5257800"/>
          </a:xfrm>
        </p:spPr>
        <p:txBody>
          <a:bodyPr>
            <a:normAutofit/>
          </a:bodyPr>
          <a:lstStyle>
            <a:lvl1pPr>
              <a:defRPr sz="10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86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0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996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58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37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799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08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61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61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80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60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60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6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6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30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61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664"/>
          <a:lstStyle>
            <a:lvl1pPr marL="456660" indent="-22832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4973" indent="-228329">
              <a:defRPr>
                <a:solidFill>
                  <a:schemeClr val="tx2"/>
                </a:solidFill>
              </a:defRPr>
            </a:lvl2pPr>
            <a:lvl3pPr marL="918083" indent="-228329">
              <a:defRPr>
                <a:solidFill>
                  <a:schemeClr val="tx2"/>
                </a:solidFill>
              </a:defRPr>
            </a:lvl3pPr>
            <a:lvl4pPr marL="1144798" indent="-228329">
              <a:defRPr/>
            </a:lvl4pPr>
            <a:lvl5pPr marL="1374712" indent="-226742">
              <a:defRPr/>
            </a:lvl5pPr>
            <a:lvl6pPr marL="1599868" indent="-225155">
              <a:defRPr/>
            </a:lvl6pPr>
            <a:lvl7pPr marL="1826604" indent="-226742" defTabSz="4994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664"/>
          <a:lstStyle>
            <a:lvl1pPr marL="456660" indent="-22832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4973" indent="-228329">
              <a:defRPr>
                <a:solidFill>
                  <a:srgbClr val="004B87"/>
                </a:solidFill>
              </a:defRPr>
            </a:lvl2pPr>
            <a:lvl3pPr marL="918083" indent="-228329">
              <a:defRPr>
                <a:solidFill>
                  <a:srgbClr val="004B87"/>
                </a:solidFill>
              </a:defRPr>
            </a:lvl3pPr>
            <a:lvl4pPr marL="1144798" indent="-228329">
              <a:defRPr/>
            </a:lvl4pPr>
            <a:lvl5pPr marL="1374712" indent="-226742">
              <a:defRPr/>
            </a:lvl5pPr>
            <a:lvl6pPr marL="1599868" indent="-225155">
              <a:defRPr/>
            </a:lvl6pPr>
            <a:lvl7pPr marL="1826604" indent="-226742" defTabSz="4994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51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32" tIns="45660" rIns="91332" bIns="45660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85487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194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05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61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61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577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60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60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6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66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66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61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664"/>
          <a:lstStyle>
            <a:lvl1pPr marL="456660" indent="-22832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4973" indent="-228329">
              <a:defRPr>
                <a:solidFill>
                  <a:schemeClr val="tx2"/>
                </a:solidFill>
              </a:defRPr>
            </a:lvl2pPr>
            <a:lvl3pPr marL="918083" indent="-228329">
              <a:defRPr>
                <a:solidFill>
                  <a:schemeClr val="tx2"/>
                </a:solidFill>
              </a:defRPr>
            </a:lvl3pPr>
            <a:lvl4pPr marL="1144798" indent="-228329">
              <a:defRPr/>
            </a:lvl4pPr>
            <a:lvl5pPr marL="1374712" indent="-226742">
              <a:defRPr/>
            </a:lvl5pPr>
            <a:lvl6pPr marL="1599868" indent="-225155">
              <a:defRPr/>
            </a:lvl6pPr>
            <a:lvl7pPr marL="1826604" indent="-226742" defTabSz="4994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664"/>
          <a:lstStyle>
            <a:lvl1pPr marL="456660" indent="-228329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4973" indent="-228329">
              <a:defRPr>
                <a:solidFill>
                  <a:srgbClr val="004B87"/>
                </a:solidFill>
              </a:defRPr>
            </a:lvl2pPr>
            <a:lvl3pPr marL="918083" indent="-228329">
              <a:defRPr>
                <a:solidFill>
                  <a:srgbClr val="004B87"/>
                </a:solidFill>
              </a:defRPr>
            </a:lvl3pPr>
            <a:lvl4pPr marL="1144798" indent="-228329">
              <a:defRPr/>
            </a:lvl4pPr>
            <a:lvl5pPr marL="1374712" indent="-226742">
              <a:defRPr/>
            </a:lvl5pPr>
            <a:lvl6pPr marL="1599868" indent="-225155">
              <a:defRPr/>
            </a:lvl6pPr>
            <a:lvl7pPr marL="1826604" indent="-226742" defTabSz="49946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01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32" tIns="45660" rIns="91332" bIns="45660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95213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32" tIns="91332" rIns="91332" bIns="9133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32" tIns="91332" rIns="9133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3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1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52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32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6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2" tIns="45660" rIns="91332" bIns="45660" rtlCol="0" anchor="t" anchorCtr="0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2" tIns="45660" rIns="91332" bIns="45660" rtlCol="0" anchor="t" anchorCtr="0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79" y="6767864"/>
            <a:ext cx="3016081" cy="13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5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0" y="0"/>
            <a:ext cx="41148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91368" tIns="45680" rIns="91368" bIns="45680"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114800"/>
            <a:ext cx="4114800" cy="411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0" rIns="91368" bIns="45680" rtlCol="0" anchor="t" anchorCtr="0"/>
          <a:lstStyle/>
          <a:p>
            <a:pPr algn="ctr" defTabSz="548018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267" y="6767864"/>
            <a:ext cx="3016081" cy="13728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6" y="421198"/>
            <a:ext cx="54828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48437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9" y="7131735"/>
            <a:ext cx="5484368" cy="714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8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8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800"/>
              </a:lnSpc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135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3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6812280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1"/>
          <a:stretch/>
        </p:blipFill>
        <p:spPr>
          <a:xfrm>
            <a:off x="7358684" y="1420785"/>
            <a:ext cx="3614117" cy="53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25" y="455612"/>
            <a:ext cx="10058400" cy="6291072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018"/>
            <a:endParaRPr lang="en-US" dirty="0">
              <a:solidFill>
                <a:srgbClr val="001E4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85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4037" y="455612"/>
            <a:ext cx="10058401" cy="628650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 defTabSz="548018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914399"/>
            <a:ext cx="7086600" cy="525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51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038" y="448055"/>
            <a:ext cx="10058399" cy="3200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038" y="75107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0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7" y="446014"/>
            <a:ext cx="10058401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37" y="749808"/>
            <a:ext cx="10058401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5030788" cy="5487988"/>
          </a:xfrm>
        </p:spPr>
        <p:txBody>
          <a:bodyPr rIns="1827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484813" y="1597025"/>
            <a:ext cx="5027612" cy="5487988"/>
          </a:xfrm>
        </p:spPr>
        <p:txBody>
          <a:bodyPr rIns="1827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04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38" y="749808"/>
            <a:ext cx="10058399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597025"/>
            <a:ext cx="10058400" cy="8229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400"/>
              </a:lnSpc>
              <a:spcAft>
                <a:spcPts val="800"/>
              </a:spcAft>
              <a:buFontTx/>
              <a:buNone/>
              <a:defRPr sz="22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6pPr>
            <a:lvl7pPr marL="0" indent="0">
              <a:lnSpc>
                <a:spcPts val="2600"/>
              </a:lnSpc>
              <a:buFontTx/>
              <a:buNone/>
              <a:defRPr sz="23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4025" y="2428864"/>
            <a:ext cx="5030788" cy="4656150"/>
          </a:xfrm>
        </p:spPr>
        <p:txBody>
          <a:bodyPr rIns="182743"/>
          <a:lstStyle>
            <a:lvl1pPr marL="456858" indent="-228428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chemeClr val="tx2"/>
                </a:solidFill>
              </a:defRPr>
            </a:lvl1pPr>
            <a:lvl2pPr marL="685276" indent="-228428">
              <a:defRPr>
                <a:solidFill>
                  <a:schemeClr val="tx2"/>
                </a:solidFill>
              </a:defRPr>
            </a:lvl2pPr>
            <a:lvl3pPr marL="918479" indent="-228428">
              <a:defRPr>
                <a:solidFill>
                  <a:schemeClr val="tx2"/>
                </a:solidFill>
              </a:defRPr>
            </a:lvl3pPr>
            <a:lvl4pPr marL="1145302" indent="-228428">
              <a:defRPr/>
            </a:lvl4pPr>
            <a:lvl5pPr marL="1375314" indent="-226841">
              <a:defRPr/>
            </a:lvl5pPr>
            <a:lvl6pPr marL="1600572" indent="-225254">
              <a:defRPr/>
            </a:lvl6pPr>
            <a:lvl7pPr marL="1827409" indent="-226841" defTabSz="49968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484813" y="2428864"/>
            <a:ext cx="5027612" cy="4656150"/>
          </a:xfrm>
        </p:spPr>
        <p:txBody>
          <a:bodyPr rIns="182743"/>
          <a:lstStyle>
            <a:lvl1pPr marL="456858" indent="-228428" algn="l">
              <a:lnSpc>
                <a:spcPts val="2200"/>
              </a:lnSpc>
              <a:spcAft>
                <a:spcPts val="600"/>
              </a:spcAft>
              <a:buFont typeface="Wingdings" charset="2"/>
              <a:buChar char="§"/>
              <a:defRPr sz="2000">
                <a:solidFill>
                  <a:srgbClr val="004B87"/>
                </a:solidFill>
              </a:defRPr>
            </a:lvl1pPr>
            <a:lvl2pPr marL="685276" indent="-228428">
              <a:defRPr>
                <a:solidFill>
                  <a:srgbClr val="004B87"/>
                </a:solidFill>
              </a:defRPr>
            </a:lvl2pPr>
            <a:lvl3pPr marL="918479" indent="-228428">
              <a:defRPr>
                <a:solidFill>
                  <a:srgbClr val="004B87"/>
                </a:solidFill>
              </a:defRPr>
            </a:lvl3pPr>
            <a:lvl4pPr marL="1145302" indent="-228428">
              <a:defRPr/>
            </a:lvl4pPr>
            <a:lvl5pPr marL="1375314" indent="-226841">
              <a:defRPr/>
            </a:lvl5pPr>
            <a:lvl6pPr marL="1600572" indent="-225254">
              <a:defRPr/>
            </a:lvl6pPr>
            <a:lvl7pPr marL="1827409" indent="-226841" defTabSz="49968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54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4025" y="448056"/>
            <a:ext cx="6105516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6105516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06554"/>
            <a:ext cx="6105516" cy="5478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734175" y="0"/>
            <a:ext cx="4238624" cy="7543800"/>
          </a:xfrm>
        </p:spPr>
        <p:txBody>
          <a:bodyPr lIns="91372" tIns="45682" rIns="91372" bIns="45682">
            <a:normAutofit/>
          </a:bodyPr>
          <a:lstStyle>
            <a:lvl1pPr marL="0" indent="0">
              <a:lnSpc>
                <a:spcPts val="1800"/>
              </a:lnSpc>
              <a:buNone/>
              <a:defRPr sz="18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112297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313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92480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934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66214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03081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39948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76817" y="3491970"/>
            <a:ext cx="1435608" cy="143560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313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92480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347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66214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203081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639948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9076817" y="205287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468313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892480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3329347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4766214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6203081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7639948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9076817" y="2052871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468313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892480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3329347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4766214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6203081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7639948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9076817" y="4921882"/>
            <a:ext cx="1435608" cy="1435608"/>
          </a:xfrm>
        </p:spPr>
        <p:txBody>
          <a:bodyPr lIns="91372" tIns="91372" rIns="91372" bIns="91372" anchor="b" anchorCtr="0"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468313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892480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329347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4766214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6203081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7639948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9076817" y="4921882"/>
            <a:ext cx="1435608" cy="365760"/>
          </a:xfrm>
        </p:spPr>
        <p:txBody>
          <a:bodyPr lIns="91372" tIns="91372" rIns="91372">
            <a:noAutofit/>
          </a:bodyPr>
          <a:lstStyle>
            <a:lvl1pPr marL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840" y="6766564"/>
            <a:ext cx="3016250" cy="1372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4025" y="411479"/>
            <a:ext cx="4572000" cy="228600"/>
          </a:xfrm>
        </p:spPr>
        <p:txBody>
          <a:bodyPr/>
          <a:lstStyle>
            <a:lvl1pPr>
              <a:defRPr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597025"/>
            <a:ext cx="8227543" cy="5257800"/>
          </a:xfrm>
        </p:spPr>
        <p:txBody>
          <a:bodyPr>
            <a:normAutofit/>
          </a:bodyPr>
          <a:lstStyle>
            <a:lvl1pPr>
              <a:defRPr sz="10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7119497"/>
            <a:ext cx="4572000" cy="68989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800"/>
              </a:lnSpc>
              <a:defRPr sz="1800" b="0">
                <a:solidFill>
                  <a:schemeClr val="tx1"/>
                </a:solidFill>
                <a:latin typeface="Effra"/>
              </a:defRPr>
            </a:lvl1pPr>
            <a:lvl2pPr>
              <a:lnSpc>
                <a:spcPts val="1800"/>
              </a:lnSpc>
              <a:defRPr sz="18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800"/>
              </a:lnSpc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234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8" y="448056"/>
            <a:ext cx="10058399" cy="32004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4025" y="749808"/>
            <a:ext cx="10058400" cy="320040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6pPr>
            <a:lvl7pPr marL="0" indent="0">
              <a:lnSpc>
                <a:spcPts val="2800"/>
              </a:lnSpc>
              <a:spcAft>
                <a:spcPts val="400"/>
              </a:spcAft>
              <a:buFontTx/>
              <a:buNone/>
              <a:defRPr sz="28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3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80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bstract-final4-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74320"/>
            <a:ext cx="2926080" cy="12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4580" y="1257300"/>
            <a:ext cx="7772400" cy="1005840"/>
          </a:xfrm>
        </p:spPr>
        <p:txBody>
          <a:bodyPr/>
          <a:lstStyle>
            <a:lvl1pPr>
              <a:defRPr sz="4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4580" y="1988820"/>
            <a:ext cx="7772400" cy="822960"/>
          </a:xfrm>
        </p:spPr>
        <p:txBody>
          <a:bodyPr/>
          <a:lstStyle>
            <a:lvl1pPr marL="0" indent="0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82880" y="7406640"/>
            <a:ext cx="3474720" cy="571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46" tIns="54828" rIns="109646" bIns="5482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 defTabSz="9137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616265"/>
                </a:solidFill>
              </a:rPr>
              <a:t>Updated:  </a:t>
            </a:r>
            <a:endParaRPr lang="en-US" dirty="0">
              <a:solidFill>
                <a:srgbClr val="616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89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bstract-final4-rgb-dar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219954"/>
            <a:ext cx="2286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7406640" y="7589520"/>
            <a:ext cx="219456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646" tIns="54828" rIns="109646" bIns="548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defTabSz="913788" eaLnBrk="1" fontAlgn="base" hangingPunct="1">
              <a:spcBef>
                <a:spcPct val="0"/>
              </a:spcBef>
              <a:spcAft>
                <a:spcPct val="0"/>
              </a:spcAft>
            </a:pPr>
            <a:fld id="{332BCC29-3205-4D21-B9B2-2795907BAF70}" type="slidenum">
              <a:rPr lang="en-US" sz="1000">
                <a:solidFill>
                  <a:srgbClr val="A1A0A4"/>
                </a:solidFill>
              </a:rPr>
              <a:pPr defTabSz="913788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00" dirty="0">
                <a:solidFill>
                  <a:srgbClr val="A1A0A4"/>
                </a:solidFill>
              </a:rPr>
              <a:t> | MDT Confidential</a:t>
            </a:r>
          </a:p>
        </p:txBody>
      </p:sp>
      <p:pic>
        <p:nvPicPr>
          <p:cNvPr id="7" name="Picture 13" descr="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219954"/>
            <a:ext cx="2286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406640" y="7589520"/>
            <a:ext cx="219456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646" tIns="54828" rIns="109646" bIns="548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defTabSz="913788" eaLnBrk="1" fontAlgn="base" hangingPunct="1">
              <a:spcBef>
                <a:spcPct val="0"/>
              </a:spcBef>
              <a:spcAft>
                <a:spcPct val="0"/>
              </a:spcAft>
            </a:pPr>
            <a:fld id="{AD0B4A66-D474-427D-883C-8448DC69E1E9}" type="slidenum">
              <a:rPr lang="en-US" sz="1000">
                <a:solidFill>
                  <a:srgbClr val="FFFFFF"/>
                </a:solidFill>
              </a:rPr>
              <a:pPr defTabSz="913788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00" dirty="0">
                <a:solidFill>
                  <a:srgbClr val="FFFFFF"/>
                </a:solidFill>
              </a:rPr>
              <a:t> | MDT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548640"/>
            <a:ext cx="8869680" cy="1051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783080"/>
            <a:ext cx="8869680" cy="5623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82880" y="7406640"/>
            <a:ext cx="3474720" cy="571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46" tIns="54828" rIns="109646" bIns="5482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 defTabSz="9137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616265"/>
                </a:solidFill>
              </a:rPr>
              <a:t>Updated:  </a:t>
            </a:r>
            <a:endParaRPr lang="en-US" dirty="0">
              <a:solidFill>
                <a:srgbClr val="616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3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000626"/>
            <a:ext cx="9326880" cy="1634490"/>
          </a:xfrm>
        </p:spPr>
        <p:txBody>
          <a:bodyPr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200403"/>
            <a:ext cx="932688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244" indent="0">
              <a:buNone/>
              <a:defRPr sz="2200"/>
            </a:lvl2pPr>
            <a:lvl3pPr marL="1096488" indent="0">
              <a:buNone/>
              <a:defRPr sz="1900"/>
            </a:lvl3pPr>
            <a:lvl4pPr marL="1644732" indent="0">
              <a:buNone/>
              <a:defRPr sz="1700"/>
            </a:lvl4pPr>
            <a:lvl5pPr marL="2192983" indent="0">
              <a:buNone/>
              <a:defRPr sz="1700"/>
            </a:lvl5pPr>
            <a:lvl6pPr marL="2741230" indent="0">
              <a:buNone/>
              <a:defRPr sz="1700"/>
            </a:lvl6pPr>
            <a:lvl7pPr marL="3289464" indent="0">
              <a:buNone/>
              <a:defRPr sz="1700"/>
            </a:lvl7pPr>
            <a:lvl8pPr marL="3837715" indent="0">
              <a:buNone/>
              <a:defRPr sz="1700"/>
            </a:lvl8pPr>
            <a:lvl9pPr marL="4385962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8696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00200"/>
            <a:ext cx="4343400" cy="530352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240" y="1600200"/>
            <a:ext cx="4343400" cy="530352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728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44" indent="0">
              <a:buNone/>
              <a:defRPr sz="2400" b="1"/>
            </a:lvl2pPr>
            <a:lvl3pPr marL="1096488" indent="0">
              <a:buNone/>
              <a:defRPr sz="2200" b="1"/>
            </a:lvl3pPr>
            <a:lvl4pPr marL="1644732" indent="0">
              <a:buNone/>
              <a:defRPr sz="1900" b="1"/>
            </a:lvl4pPr>
            <a:lvl5pPr marL="2192983" indent="0">
              <a:buNone/>
              <a:defRPr sz="1900" b="1"/>
            </a:lvl5pPr>
            <a:lvl6pPr marL="2741230" indent="0">
              <a:buNone/>
              <a:defRPr sz="1900" b="1"/>
            </a:lvl6pPr>
            <a:lvl7pPr marL="3289464" indent="0">
              <a:buNone/>
              <a:defRPr sz="1900" b="1"/>
            </a:lvl7pPr>
            <a:lvl8pPr marL="3837715" indent="0">
              <a:buNone/>
              <a:defRPr sz="1900" b="1"/>
            </a:lvl8pPr>
            <a:lvl9pPr marL="43859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0"/>
            <a:ext cx="4848226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842136"/>
            <a:ext cx="485013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44" indent="0">
              <a:buNone/>
              <a:defRPr sz="2400" b="1"/>
            </a:lvl2pPr>
            <a:lvl3pPr marL="1096488" indent="0">
              <a:buNone/>
              <a:defRPr sz="2200" b="1"/>
            </a:lvl3pPr>
            <a:lvl4pPr marL="1644732" indent="0">
              <a:buNone/>
              <a:defRPr sz="1900" b="1"/>
            </a:lvl4pPr>
            <a:lvl5pPr marL="2192983" indent="0">
              <a:buNone/>
              <a:defRPr sz="1900" b="1"/>
            </a:lvl5pPr>
            <a:lvl6pPr marL="2741230" indent="0">
              <a:buNone/>
              <a:defRPr sz="1900" b="1"/>
            </a:lvl6pPr>
            <a:lvl7pPr marL="3289464" indent="0">
              <a:buNone/>
              <a:defRPr sz="1900" b="1"/>
            </a:lvl7pPr>
            <a:lvl8pPr marL="3837715" indent="0">
              <a:buNone/>
              <a:defRPr sz="1900" b="1"/>
            </a:lvl8pPr>
            <a:lvl9pPr marL="43859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609850"/>
            <a:ext cx="485013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862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6911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274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244" indent="0">
              <a:buNone/>
              <a:defRPr sz="1400"/>
            </a:lvl2pPr>
            <a:lvl3pPr marL="1096488" indent="0">
              <a:buNone/>
              <a:defRPr sz="1200"/>
            </a:lvl3pPr>
            <a:lvl4pPr marL="1644732" indent="0">
              <a:buNone/>
              <a:defRPr sz="1100"/>
            </a:lvl4pPr>
            <a:lvl5pPr marL="2192983" indent="0">
              <a:buNone/>
              <a:defRPr sz="1100"/>
            </a:lvl5pPr>
            <a:lvl6pPr marL="2741230" indent="0">
              <a:buNone/>
              <a:defRPr sz="1100"/>
            </a:lvl6pPr>
            <a:lvl7pPr marL="3289464" indent="0">
              <a:buNone/>
              <a:defRPr sz="1100"/>
            </a:lvl7pPr>
            <a:lvl8pPr marL="3837715" indent="0">
              <a:buNone/>
              <a:defRPr sz="1100"/>
            </a:lvl8pPr>
            <a:lvl9pPr marL="43859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81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9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9" Type="http://schemas.openxmlformats.org/officeDocument/2006/relationships/image" Target="../media/image1.emf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1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1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Relationship Id="rId9" Type="http://schemas.openxmlformats.org/officeDocument/2006/relationships/image" Target="../media/image1.emf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2" tIns="45660" rIns="91332" bIns="456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2" tIns="45660" rIns="91332" bIns="456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61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9" r:id="rId4"/>
    <p:sldLayoutId id="2147483685" r:id="rId5"/>
    <p:sldLayoutId id="2147483687" r:id="rId6"/>
    <p:sldLayoutId id="2147483688" r:id="rId7"/>
  </p:sldLayoutIdLst>
  <p:hf hdr="0" dt="0"/>
  <p:txStyles>
    <p:titleStyle>
      <a:lvl1pPr algn="l" defTabSz="547798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329" indent="-228329" algn="l" defTabSz="54779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485" indent="-228329" algn="l" defTabSz="547798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4973" indent="-228329" algn="l" defTabSz="54779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320" indent="-228329" algn="l" defTabSz="54779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220" indent="-226742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389" indent="-225155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106" indent="-226742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0849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30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94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39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2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0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78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592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3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7996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505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hdr="0"/>
  <p:txStyles>
    <p:titleStyle>
      <a:lvl1pPr algn="l" defTabSz="547996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799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799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799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799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799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7996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7996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09976" indent="-274002" algn="l" defTabSz="5479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980" indent="-274002" algn="l" defTabSz="5479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96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90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87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88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86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71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74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974" algn="l" defTabSz="5479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2" tIns="45660" rIns="91332" bIns="456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2" tIns="45660" rIns="91332" bIns="456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61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dt="0"/>
  <p:txStyles>
    <p:titleStyle>
      <a:lvl1pPr algn="l" defTabSz="547798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329" indent="-228329" algn="l" defTabSz="54779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485" indent="-228329" algn="l" defTabSz="547798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4973" indent="-228329" algn="l" defTabSz="54779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320" indent="-228329" algn="l" defTabSz="54779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220" indent="-226742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389" indent="-225155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106" indent="-226742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0849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30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94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39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2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0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78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592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3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2" tIns="45660" rIns="91332" bIns="456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2" tIns="45660" rIns="91332" bIns="456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FCO  |   Confidential, for Internal Use Only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61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hf hdr="0" dt="0"/>
  <p:txStyles>
    <p:titleStyle>
      <a:lvl1pPr algn="l" defTabSz="547798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329" indent="-228329" algn="l" defTabSz="54779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485" indent="-228329" algn="l" defTabSz="547798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4973" indent="-228329" algn="l" defTabSz="54779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320" indent="-228329" algn="l" defTabSz="54779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220" indent="-226742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389" indent="-225155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106" indent="-226742" algn="l" defTabSz="54779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0849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30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94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39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2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0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78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592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3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8018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07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hf hdr="0"/>
  <p:txStyles>
    <p:titleStyle>
      <a:lvl1pPr algn="l" defTabSz="548018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801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801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801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801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801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8018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8018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10140" indent="-274013" algn="l" defTabSz="5480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166" indent="-274013" algn="l" defTabSz="5480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18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34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053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076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96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103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128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150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2" tIns="45682" rIns="91372" bIns="456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04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2" tIns="45682" rIns="91372" bIns="456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04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040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04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040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3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/>
  <p:txStyles>
    <p:titleStyle>
      <a:lvl1pPr algn="l" defTabSz="548040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428" indent="-228428" algn="l" defTabSz="54804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683" indent="-228428" algn="l" defTabSz="54804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276" indent="-228428" algn="l" defTabSz="548040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716" indent="-228428" algn="l" defTabSz="548040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721" indent="-226841" algn="l" defTabSz="54804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983" indent="-225254" algn="l" defTabSz="54804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810" indent="-226841" algn="l" defTabSz="54804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0305" indent="-274024" algn="l" defTabSz="5480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52" indent="-274024" algn="l" defTabSz="5480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40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78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19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64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05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35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81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325" algn="l" defTabSz="5480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abstract-final4-rgb-light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868680"/>
            <a:ext cx="886968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46" tIns="54828" rIns="109646" bIns="54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2103120"/>
            <a:ext cx="886968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46" tIns="54828" rIns="109646" bIns="54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9" name="Picture 9" descr="color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219954"/>
            <a:ext cx="2286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309360" y="7589520"/>
            <a:ext cx="3291840" cy="264688"/>
          </a:xfrm>
          <a:prstGeom prst="rect">
            <a:avLst/>
          </a:prstGeom>
          <a:noFill/>
        </p:spPr>
        <p:txBody>
          <a:bodyPr lIns="109646" tIns="54828" rIns="109646" bIns="548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defTabSz="9137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D90C0DE-28B4-48B5-BCFB-8F13AD2B07C5}" type="slidenum">
              <a:rPr lang="en-US" sz="1000" smtClean="0">
                <a:solidFill>
                  <a:srgbClr val="A1A0A4"/>
                </a:solidFill>
              </a:rPr>
              <a:pPr defTabSz="91378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dirty="0">
                <a:solidFill>
                  <a:srgbClr val="A1A0A4"/>
                </a:solidFill>
              </a:rPr>
              <a:t> | MDT Confidential | Version 06 Nov 2015</a:t>
            </a:r>
          </a:p>
        </p:txBody>
      </p:sp>
    </p:spTree>
    <p:extLst>
      <p:ext uri="{BB962C8B-B14F-4D97-AF65-F5344CB8AC3E}">
        <p14:creationId xmlns:p14="http://schemas.microsoft.com/office/powerpoint/2010/main" val="367402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5pPr>
      <a:lvl6pPr marL="548244" algn="l" rtl="0" fontAlgn="base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6pPr>
      <a:lvl7pPr marL="1096488" algn="l" rtl="0" fontAlgn="base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7pPr>
      <a:lvl8pPr marL="1644732" algn="l" rtl="0" fontAlgn="base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8pPr>
      <a:lvl9pPr marL="2192983" algn="l" rtl="0" fontAlgn="base">
        <a:spcBef>
          <a:spcPct val="0"/>
        </a:spcBef>
        <a:spcAft>
          <a:spcPct val="0"/>
        </a:spcAft>
        <a:defRPr sz="3400">
          <a:solidFill>
            <a:srgbClr val="005195"/>
          </a:solidFill>
          <a:latin typeface="Arial" charset="0"/>
          <a:ea typeface="ヒラギノ角ゴ Pro W3" pitchFamily="28" charset="-128"/>
        </a:defRPr>
      </a:lvl9pPr>
    </p:titleStyle>
    <p:bodyStyle>
      <a:lvl1pPr marL="411182" indent="-411182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0892" indent="-34265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370626" indent="-27412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918858" indent="-27412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2467100" indent="-274126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3015359" indent="-27412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3563592" indent="-27412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4111841" indent="-27412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4660092" indent="-27412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44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488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732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983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230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464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715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962" algn="l" defTabSz="10964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8106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5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hf hdr="0" dt="0"/>
  <p:txStyles>
    <p:titleStyle>
      <a:lvl1pPr algn="l" defTabSz="548106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810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810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810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810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810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8106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8106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10798" indent="-274056" algn="l" defTabSz="5481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910" indent="-274056" algn="l" defTabSz="5481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06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210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317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426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534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631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742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850" algn="l" defTabSz="5481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0" tIns="45692" rIns="91390" bIns="45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15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0" tIns="45692" rIns="91390" bIns="45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15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150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15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150"/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3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</p:sldLayoutIdLst>
  <p:hf hdr="0" dt="0"/>
  <p:txStyles>
    <p:titleStyle>
      <a:lvl1pPr algn="l" defTabSz="548150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473" indent="-228473" algn="l" defTabSz="54815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773" indent="-228473" algn="l" defTabSz="54815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414" indent="-228473" algn="l" defTabSz="548150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896" indent="-228473" algn="l" defTabSz="548150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949" indent="-226886" algn="l" defTabSz="54815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9253" indent="-225299" algn="l" defTabSz="54815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6130" indent="-226886" algn="l" defTabSz="54815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1127" indent="-274078" algn="l" defTabSz="54815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2" indent="-274078" algn="l" defTabSz="54815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0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298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49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2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2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895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49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1" algn="l" defTabSz="5481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0" rIns="91386" bIns="456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12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0" rIns="91386" bIns="456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128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128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12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128"/>
            <a:r>
              <a:rPr lang="en-US">
                <a:solidFill>
                  <a:srgbClr val="FFFFFF"/>
                </a:solidFill>
              </a:rPr>
              <a:t>Reveal LINQ Registry Update  |   20 Nov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3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p:hf hdr="0" dt="0"/>
  <p:txStyles>
    <p:titleStyle>
      <a:lvl1pPr algn="l" defTabSz="548128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464" indent="-228464" algn="l" defTabSz="54812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755" indent="-228464" algn="l" defTabSz="548128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386" indent="-228464" algn="l" defTabSz="54812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860" indent="-228464" algn="l" defTabSz="54812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904" indent="-226877" algn="l" defTabSz="54812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9199" indent="-225290" algn="l" defTabSz="54812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6066" indent="-226877" algn="l" defTabSz="54812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0962" indent="-274067" algn="l" defTabSz="54812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096" indent="-274067" algn="l" defTabSz="54812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28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254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383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514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643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63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896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026" algn="l" defTabSz="54812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5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8062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0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85" r:id="rId6"/>
  </p:sldLayoutIdLst>
  <p:hf hdr="0"/>
  <p:txStyles>
    <p:titleStyle>
      <a:lvl1pPr algn="l" defTabSz="548062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806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806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806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806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806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8062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8062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10469" indent="-274034" algn="l" defTabSz="5480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538" indent="-274034" algn="l" defTabSz="5480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62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122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85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251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314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367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435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500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2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9" r:id="rId2"/>
    <p:sldLayoutId id="2147483700" r:id="rId3"/>
    <p:sldLayoutId id="2147483697" r:id="rId4"/>
    <p:sldLayoutId id="2147483698" r:id="rId5"/>
    <p:sldLayoutId id="2147483702" r:id="rId6"/>
  </p:sldLayoutIdLst>
  <p:hf hdr="0" dt="0"/>
  <p:txStyles>
    <p:titleStyle>
      <a:lvl1pPr algn="l" defTabSz="547798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779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779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779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779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7798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7798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7798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0849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30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94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39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2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0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78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592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3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5" tIns="45684" rIns="91375" bIns="456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06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5" tIns="45684" rIns="91375" bIns="456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062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062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062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062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3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8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p:hf hdr="0"/>
  <p:txStyles>
    <p:titleStyle>
      <a:lvl1pPr algn="l" defTabSz="548062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437" indent="-228437" algn="l" defTabSz="548062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701" indent="-228437" algn="l" defTabSz="548062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303" indent="-228437" algn="l" defTabSz="548062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752" indent="-228437" algn="l" defTabSz="548062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767" indent="-226850" algn="l" defTabSz="548062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9037" indent="-225263" algn="l" defTabSz="548062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874" indent="-226850" algn="l" defTabSz="548062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0469" indent="-274034" algn="l" defTabSz="5480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538" indent="-274034" algn="l" defTabSz="5480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62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122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85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251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314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367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435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500" algn="l" defTabSz="5480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0" rIns="91368" bIns="456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01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0" rIns="91368" bIns="456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018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018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01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018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3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</p:sldLayoutIdLst>
  <p:hf hdr="0"/>
  <p:txStyles>
    <p:titleStyle>
      <a:lvl1pPr algn="l" defTabSz="548018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419" indent="-228419" algn="l" defTabSz="54801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665" indent="-228419" algn="l" defTabSz="548018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248" indent="-228419" algn="l" defTabSz="54801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680" indent="-228419" algn="l" defTabSz="548018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676" indent="-226832" algn="l" defTabSz="54801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929" indent="-225245" algn="l" defTabSz="54801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746" indent="-226832" algn="l" defTabSz="548018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0140" indent="-274013" algn="l" defTabSz="5480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166" indent="-274013" algn="l" defTabSz="5480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18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34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053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076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96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103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128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150" algn="l" defTabSz="54801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6" rIns="91397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194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7" tIns="45696" rIns="91397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194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194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194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194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3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1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hf hdr="0"/>
  <p:txStyles>
    <p:titleStyle>
      <a:lvl1pPr algn="l" defTabSz="548194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491" indent="-228491" algn="l" defTabSz="548194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809" indent="-228491" algn="l" defTabSz="548194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469" indent="-228491" algn="l" defTabSz="548194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968" indent="-228491" algn="l" defTabSz="548194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4040" indent="-226904" algn="l" defTabSz="548194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9361" indent="-225317" algn="l" defTabSz="548194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6258" indent="-226904" algn="l" defTabSz="548194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1456" indent="-274099" algn="l" defTabSz="54819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654" indent="-274099" algn="l" defTabSz="54819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94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86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581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777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972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159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56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552" algn="l" defTabSz="5481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5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8282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063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</p:sldLayoutIdLst>
  <p:hf hdr="0"/>
  <p:txStyles>
    <p:titleStyle>
      <a:lvl1pPr algn="l" defTabSz="548282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828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828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828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828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8282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8282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8282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12113" indent="-274142" algn="l" defTabSz="5482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5482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2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7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0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87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1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4" algn="l" defTabSz="5482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3" tIns="45716" rIns="91433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41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3" tIns="45716" rIns="91433" bIns="457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8413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8413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8413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8413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8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0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hf hdr="0"/>
  <p:txStyles>
    <p:titleStyle>
      <a:lvl1pPr algn="l" defTabSz="548413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581" indent="-228581" algn="l" defTabSz="548413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989" indent="-228581" algn="l" defTabSz="548413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745" indent="-228581" algn="l" defTabSz="548413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4328" indent="-228581" algn="l" defTabSz="548413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4496" indent="-226994" algn="l" defTabSz="548413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9903" indent="-225407" algn="l" defTabSz="548413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6898" indent="-226994" algn="l" defTabSz="548413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13100" indent="-274207" algn="l" defTabSz="5484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514" indent="-274207" algn="l" defTabSz="5484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413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826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240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653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066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479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892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307" algn="l" defTabSz="5484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-239721"/>
            <a:ext cx="3083719" cy="1050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7" y="411480"/>
            <a:ext cx="4110197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56" y="1597025"/>
            <a:ext cx="4114223" cy="548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29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701" r:id="rId3"/>
    <p:sldLayoutId id="2147483672" r:id="rId4"/>
    <p:sldLayoutId id="2147483673" r:id="rId5"/>
    <p:sldLayoutId id="2147483676" r:id="rId6"/>
    <p:sldLayoutId id="2147483677" r:id="rId7"/>
    <p:sldLayoutId id="2147483674" r:id="rId8"/>
    <p:sldLayoutId id="2147483675" r:id="rId9"/>
  </p:sldLayoutIdLst>
  <p:hf hdr="0" dt="0"/>
  <p:txStyles>
    <p:titleStyle>
      <a:lvl1pPr algn="l" defTabSz="547798" rtl="0" eaLnBrk="1" latinLnBrk="0" hangingPunct="1">
        <a:lnSpc>
          <a:spcPct val="66000"/>
        </a:lnSpc>
        <a:spcBef>
          <a:spcPct val="0"/>
        </a:spcBef>
        <a:buNone/>
        <a:defRPr sz="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7798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7798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7798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7798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7798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7798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7798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0849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306" indent="-273905" algn="l" defTabSz="5477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94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39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2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000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783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592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398" algn="l" defTabSz="547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6" tIns="45668" rIns="91346" bIns="45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788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6" tIns="45668" rIns="91346" bIns="45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788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7886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788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7886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44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2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/>
  <p:txStyles>
    <p:titleStyle>
      <a:lvl1pPr algn="l" defTabSz="547886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365" indent="-228365" algn="l" defTabSz="547886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557" indent="-228365" algn="l" defTabSz="547886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082" indent="-228365" algn="l" defTabSz="547886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464" indent="-228365" algn="l" defTabSz="547886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402" indent="-226778" algn="l" defTabSz="547886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605" indent="-225191" algn="l" defTabSz="547886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362" indent="-226778" algn="l" defTabSz="547886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09154" indent="-273948" algn="l" defTabSz="5478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050" indent="-273948" algn="l" defTabSz="5478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886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77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657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55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438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311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206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098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7864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679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/>
  <p:txStyles>
    <p:titleStyle>
      <a:lvl1pPr algn="l" defTabSz="547864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7864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7864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7864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7864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7864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7864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7864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08990" indent="-273937" algn="l" defTabSz="5478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864" indent="-273937" algn="l" defTabSz="5478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864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726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591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463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329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179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052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923" algn="l" defTabSz="5478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6" tIns="45668" rIns="91346" bIns="45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7886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6" tIns="45668" rIns="91346" bIns="45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7886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7886"/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547886"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tx1"/>
                </a:solidFill>
                <a:latin typeface="Effra"/>
                <a:cs typeface="Effra"/>
              </a:defRPr>
            </a:lvl1pPr>
          </a:lstStyle>
          <a:p>
            <a:pPr defTabSz="547886"/>
            <a:r>
              <a:rPr lang="en-US">
                <a:solidFill>
                  <a:srgbClr val="FFFFFF"/>
                </a:solidFill>
              </a:rPr>
              <a:t>Bakken Research Center: FCO Visit | October 23,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44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55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/>
  <p:txStyles>
    <p:titleStyle>
      <a:lvl1pPr algn="l" defTabSz="547886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365" indent="-228365" algn="l" defTabSz="547886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557" indent="-228365" algn="l" defTabSz="547886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accent3"/>
          </a:solidFill>
          <a:latin typeface="Effra"/>
          <a:ea typeface="+mn-ea"/>
          <a:cs typeface="+mn-cs"/>
        </a:defRPr>
      </a:lvl2pPr>
      <a:lvl3pPr marL="685082" indent="-228365" algn="l" defTabSz="547886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accent3"/>
          </a:solidFill>
          <a:latin typeface="Effra"/>
          <a:ea typeface="+mn-ea"/>
          <a:cs typeface="+mn-cs"/>
        </a:defRPr>
      </a:lvl3pPr>
      <a:lvl4pPr marL="913464" indent="-228365" algn="l" defTabSz="547886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402" indent="-226778" algn="l" defTabSz="547886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tx2"/>
          </a:solidFill>
          <a:latin typeface="Effra"/>
          <a:ea typeface="+mn-ea"/>
          <a:cs typeface="+mn-cs"/>
        </a:defRPr>
      </a:lvl5pPr>
      <a:lvl6pPr marL="1368605" indent="-225191" algn="l" defTabSz="547886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tx2"/>
          </a:solidFill>
          <a:latin typeface="Effra"/>
          <a:ea typeface="+mn-ea"/>
          <a:cs typeface="+mn-cs"/>
        </a:defRPr>
      </a:lvl6pPr>
      <a:lvl7pPr marL="1595362" indent="-226778" algn="l" defTabSz="547886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tx2"/>
          </a:solidFill>
          <a:latin typeface="Effra"/>
          <a:ea typeface="+mn-ea"/>
          <a:cs typeface="+mn-cs"/>
        </a:defRPr>
      </a:lvl7pPr>
      <a:lvl8pPr marL="4109154" indent="-273948" algn="l" defTabSz="5478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050" indent="-273948" algn="l" defTabSz="5478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886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77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657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55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438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311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206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098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7886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132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/>
  <p:txStyles>
    <p:titleStyle>
      <a:lvl1pPr algn="l" defTabSz="547886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788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788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788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788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7886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7886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7886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09154" indent="-273948" algn="l" defTabSz="5478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050" indent="-273948" algn="l" defTabSz="54788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886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77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657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550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438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311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206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098" algn="l" defTabSz="54788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26" y="411480"/>
            <a:ext cx="3083719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pPr defTabSz="547930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1598612"/>
            <a:ext cx="4114800" cy="548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488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/>
  <p:txStyles>
    <p:titleStyle>
      <a:lvl1pPr algn="l" defTabSz="547930" rtl="0" eaLnBrk="1" latinLnBrk="0" hangingPunct="1">
        <a:lnSpc>
          <a:spcPct val="70000"/>
        </a:lnSpc>
        <a:spcBef>
          <a:spcPct val="0"/>
        </a:spcBef>
        <a:buNone/>
        <a:defRPr sz="52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0" indent="0" algn="l" defTabSz="547930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1"/>
          </a:solidFill>
          <a:latin typeface="Effra"/>
          <a:ea typeface="+mn-ea"/>
          <a:cs typeface="+mn-cs"/>
        </a:defRPr>
      </a:lvl1pPr>
      <a:lvl2pPr marL="0" indent="0" algn="l" defTabSz="547930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547930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1" i="0" kern="1200" cap="all" baseline="0">
          <a:solidFill>
            <a:schemeClr val="tx2"/>
          </a:solidFill>
          <a:latin typeface="Effra"/>
          <a:ea typeface="+mn-ea"/>
          <a:cs typeface="Effra"/>
        </a:defRPr>
      </a:lvl3pPr>
      <a:lvl4pPr marL="0" indent="0" algn="l" defTabSz="547930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547930" rtl="0" eaLnBrk="1" latinLnBrk="0" hangingPunct="1">
        <a:lnSpc>
          <a:spcPct val="66000"/>
        </a:lnSpc>
        <a:spcBef>
          <a:spcPts val="0"/>
        </a:spcBef>
        <a:spcAft>
          <a:spcPts val="0"/>
        </a:spcAft>
        <a:buFontTx/>
        <a:buNone/>
        <a:defRPr sz="5200" b="0" i="0" kern="1200" cap="all" baseline="0">
          <a:solidFill>
            <a:schemeClr val="accent2"/>
          </a:solidFill>
          <a:latin typeface="Effra"/>
          <a:ea typeface="+mn-ea"/>
          <a:cs typeface="Effra"/>
        </a:defRPr>
      </a:lvl5pPr>
      <a:lvl6pPr marL="0" indent="0" algn="l" defTabSz="547930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547930" rtl="0" eaLnBrk="1" latinLnBrk="0" hangingPunct="1">
        <a:lnSpc>
          <a:spcPts val="1800"/>
        </a:lnSpc>
        <a:spcBef>
          <a:spcPts val="0"/>
        </a:spcBef>
        <a:spcAft>
          <a:spcPts val="0"/>
        </a:spcAft>
        <a:buFontTx/>
        <a:buNone/>
        <a:defRPr sz="18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4109483" indent="-273970" algn="l" defTabSz="5479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422" indent="-273970" algn="l" defTabSz="5479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30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858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789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726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658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575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513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449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7543800"/>
            <a:ext cx="800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54" tIns="45672" rIns="9135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793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7543800"/>
            <a:ext cx="2970214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54" tIns="45672" rIns="9135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793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7517215"/>
            <a:ext cx="1860550" cy="848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7873369"/>
            <a:ext cx="4572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</a:defRPr>
            </a:lvl1pPr>
          </a:lstStyle>
          <a:p>
            <a:pPr defTabSz="547930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54793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7873369"/>
            <a:ext cx="6629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defTabSz="547930"/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44" y="445133"/>
            <a:ext cx="10058399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1597025"/>
            <a:ext cx="10058400" cy="548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hf hdr="0"/>
  <p:txStyles>
    <p:titleStyle>
      <a:lvl1pPr algn="l" defTabSz="547930" rtl="0" eaLnBrk="1" latinLnBrk="0" hangingPunct="1">
        <a:lnSpc>
          <a:spcPts val="2400"/>
        </a:lnSpc>
        <a:spcBef>
          <a:spcPct val="0"/>
        </a:spcBef>
        <a:buNone/>
        <a:defRPr sz="28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228383" indent="-228383" algn="l" defTabSz="54793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Wingdings" charset="2"/>
        <a:buChar char="§"/>
        <a:defRPr sz="2200" kern="1200">
          <a:solidFill>
            <a:schemeClr val="tx1"/>
          </a:solidFill>
          <a:latin typeface="Effra"/>
          <a:ea typeface="+mn-ea"/>
          <a:cs typeface="+mn-cs"/>
        </a:defRPr>
      </a:lvl1pPr>
      <a:lvl2pPr marL="453593" indent="-228383" algn="l" defTabSz="54793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 typeface="Wingdings" charset="2"/>
        <a:buChar char="§"/>
        <a:defRPr sz="2000" kern="1200">
          <a:solidFill>
            <a:schemeClr val="tx2"/>
          </a:solidFill>
          <a:latin typeface="Effra"/>
          <a:ea typeface="+mn-ea"/>
          <a:cs typeface="+mn-cs"/>
        </a:defRPr>
      </a:lvl2pPr>
      <a:lvl3pPr marL="685138" indent="-228383" algn="l" defTabSz="547930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 baseline="0">
          <a:solidFill>
            <a:schemeClr val="tx2"/>
          </a:solidFill>
          <a:latin typeface="Effra"/>
          <a:ea typeface="+mn-ea"/>
          <a:cs typeface="+mn-cs"/>
        </a:defRPr>
      </a:lvl3pPr>
      <a:lvl4pPr marL="913536" indent="-228383" algn="l" defTabSz="547930" rtl="0" eaLnBrk="1" latinLnBrk="0" hangingPunct="1">
        <a:lnSpc>
          <a:spcPts val="2000"/>
        </a:lnSpc>
        <a:spcBef>
          <a:spcPts val="0"/>
        </a:spcBef>
        <a:spcAft>
          <a:spcPts val="800"/>
        </a:spcAft>
        <a:buFont typeface="Wingdings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493" indent="-226796" algn="l" defTabSz="54793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368713" indent="-225209" algn="l" defTabSz="54793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595490" indent="-226796" algn="l" defTabSz="54793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Lucida Grande"/>
        <a:buChar char="-"/>
        <a:defRPr sz="1600" kern="1200">
          <a:solidFill>
            <a:schemeClr val="accent1"/>
          </a:solidFill>
          <a:latin typeface="Effra"/>
          <a:ea typeface="+mn-ea"/>
          <a:cs typeface="+mn-cs"/>
        </a:defRPr>
      </a:lvl7pPr>
      <a:lvl8pPr marL="4109483" indent="-273970" algn="l" defTabSz="5479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422" indent="-273970" algn="l" defTabSz="5479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30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858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789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726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658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575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513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449" algn="l" defTabSz="5479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lm0xrVLvBj32tVNvy9cwhw&amp;r=0&amp;pid=OfficeInsert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5" y="1606550"/>
            <a:ext cx="5923024" cy="4343400"/>
          </a:xfrm>
        </p:spPr>
        <p:txBody>
          <a:bodyPr>
            <a:normAutofit/>
          </a:bodyPr>
          <a:lstStyle/>
          <a:p>
            <a:r>
              <a:rPr lang="en-US" sz="4800" dirty="0"/>
              <a:t>Sponsor perspective of clinical research with clinical accounts</a:t>
            </a:r>
            <a:r>
              <a:rPr lang="en-US" sz="7200" dirty="0">
                <a:solidFill>
                  <a:schemeClr val="tx1"/>
                </a:solidFill>
              </a:rPr>
              <a:t/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/>
            </a:r>
            <a:br>
              <a:rPr lang="en-US" sz="72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7874000"/>
            <a:ext cx="457200" cy="355600"/>
          </a:xfrm>
          <a:prstGeom prst="rect">
            <a:avLst/>
          </a:prstGeom>
        </p:spPr>
        <p:txBody>
          <a:bodyPr/>
          <a:lstStyle/>
          <a:p>
            <a:fld id="{A3032E39-2DD7-6341-87B9-9AB98FE36691}" type="slidenum">
              <a:rPr lang="en-US" sz="1600" smtClean="0">
                <a:solidFill>
                  <a:srgbClr val="FFFFFF"/>
                </a:solidFill>
              </a:rPr>
              <a:pPr/>
              <a:t>1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7545388"/>
            <a:ext cx="6629400" cy="684212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rgbClr val="FFFFFF"/>
                </a:solidFill>
              </a:rPr>
              <a:t>17 May 2017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413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Post-market Studies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Purpose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Gather clinical evidence to: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– Discover more about an approved product’s patient outcomes, effectiveness, use in clinical settings or economic outcomes.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– Improve current generation product use, expand the patient population, or determine next generation features/benefits.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– Meet condition of FDA approval (in certain cases).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Requirements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Less stringent study protocols and investigator requirements than pre-market due to demonstrated safety and efficacy during FDA approval.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Institutional IRB approval.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Number of patients and scope determined by clinical evidence goals.</a:t>
            </a:r>
          </a:p>
          <a:p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2444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Investigator-Initiated External Research Program (ERP)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Purpose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Build scientific relationships with customers to discover and disseminate knowledge.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Innovate by pursuing novel clinical evidence that supports sponsor strategy/areas of interest.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Generate protected intellectual property for areas of commercial interest.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Educate and inform customers on emerging clinical evidence in support of Medtronic products and features.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Requirements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Study proposal is submitted by physician for sponsor review.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Study is evaluated based on scientific merit and alignment with Medtronic business strategy/areas of interest.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Study must be “novel” in nature, and generally subject to commercial intellectual property protection (e.g., not published or redundant with current studies).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85244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817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solidFill>
                  <a:schemeClr val="tx2"/>
                </a:solidFill>
              </a:rPr>
              <a:t>sponsor Scientist/Feasibility Studies</a:t>
            </a:r>
          </a:p>
        </p:txBody>
      </p:sp>
      <p:sp>
        <p:nvSpPr>
          <p:cNvPr id="16387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Purpose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Evaluate early concepts for evidence of efficacy.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Determine the initial safety profile and the magnitude of treatment response.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Establish expected performance for larger-scale trial objectives.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Gather data to educate and inform customers on emerging clinical evidence in support of Medtronic products and features.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Further general scientific knowledge regarding a therapy, disease state or system.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Requirements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Studies must meet robust criteria set by Sponsor.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Some studies also require approval by the FDA or other governing body.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Strict study protocols and investigator requirements apply. Unique knowledge or experience requirements often limit number and types of investigators.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Many studies are limited to a small number of subjects and centers due to potential risk and lack of well-established benefit.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Results are not intended to serve as pivotal data for market approval.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959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Research Process / Site Selection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48640" indent="-548640">
              <a:buFontTx/>
              <a:buAutoNum type="arabicPeriod"/>
            </a:pP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548640">
              <a:buFontTx/>
              <a:buAutoNum type="arabicPeriod"/>
            </a:pPr>
            <a:r>
              <a:rPr lang="en-US" altLang="en-US" sz="2800" dirty="0"/>
              <a:t>Evaluation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Nomination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Confirmation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Activation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Enrollment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Monitoring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Study Closure</a:t>
            </a:r>
          </a:p>
          <a:p>
            <a:pPr marL="548640" indent="-548640">
              <a:buFontTx/>
              <a:buAutoNum type="arabicPeriod"/>
            </a:pPr>
            <a:r>
              <a:rPr lang="en-US" altLang="en-US" sz="2800" dirty="0"/>
              <a:t>File Archives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804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solidFill>
                  <a:schemeClr val="tx2"/>
                </a:solidFill>
              </a:rPr>
              <a:t>Evaluation</a:t>
            </a:r>
          </a:p>
        </p:txBody>
      </p:sp>
      <p:sp>
        <p:nvSpPr>
          <p:cNvPr id="19459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A center is evaluated for a study based on a number of factors:</a:t>
            </a:r>
          </a:p>
          <a:p>
            <a:pPr lvl="1"/>
            <a:r>
              <a:rPr lang="en-US" altLang="en-US" sz="2800" dirty="0"/>
              <a:t>Center’s capability and bandwidth</a:t>
            </a:r>
          </a:p>
          <a:p>
            <a:pPr lvl="1"/>
            <a:r>
              <a:rPr lang="en-US" altLang="en-US" sz="2800" dirty="0"/>
              <a:t>Physician’s areas of interest</a:t>
            </a:r>
          </a:p>
          <a:p>
            <a:pPr lvl="1"/>
            <a:r>
              <a:rPr lang="en-US" altLang="en-US" sz="2800" dirty="0"/>
              <a:t>Center’s performance on past studies</a:t>
            </a:r>
          </a:p>
          <a:p>
            <a:pPr lvl="1"/>
            <a:r>
              <a:rPr lang="en-US" altLang="en-US" sz="2800" dirty="0"/>
              <a:t>Applicable equipment (e.g. echo, BNP)</a:t>
            </a:r>
          </a:p>
          <a:p>
            <a:pPr lvl="1"/>
            <a:r>
              <a:rPr lang="en-US" altLang="en-US" sz="2800" dirty="0"/>
              <a:t>Targeted patient population and volume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895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solidFill>
                  <a:schemeClr val="tx2"/>
                </a:solidFill>
              </a:rPr>
              <a:t>Nomination</a:t>
            </a:r>
          </a:p>
        </p:txBody>
      </p:sp>
      <p:sp>
        <p:nvSpPr>
          <p:cNvPr id="20483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Identify centers that best fulfill study goals</a:t>
            </a:r>
            <a:endParaRPr lang="en-US" altLang="en-US" sz="2800" u="sng" dirty="0"/>
          </a:p>
          <a:p>
            <a:endParaRPr lang="en-US" altLang="en-US" sz="2800" dirty="0"/>
          </a:p>
          <a:p>
            <a:r>
              <a:rPr lang="en-US" altLang="en-US" sz="2800" dirty="0"/>
              <a:t>Clinical staff meet to develop final prioritized list of candidates.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Clinical centers are selected.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The following criteria are part of the evaluation:</a:t>
            </a:r>
          </a:p>
          <a:p>
            <a:pPr lvl="1">
              <a:defRPr/>
            </a:pPr>
            <a:r>
              <a:rPr lang="en-US" altLang="en-US" dirty="0"/>
              <a:t>Center resources</a:t>
            </a:r>
          </a:p>
          <a:p>
            <a:pPr lvl="2">
              <a:defRPr/>
            </a:pPr>
            <a:r>
              <a:rPr lang="en-US" altLang="en-US" dirty="0"/>
              <a:t># coordinators, implant volume, interest,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Device study experience</a:t>
            </a:r>
          </a:p>
          <a:p>
            <a:pPr lvl="1">
              <a:defRPr/>
            </a:pPr>
            <a:r>
              <a:rPr lang="en-US" altLang="en-US" dirty="0"/>
              <a:t>Fast activation</a:t>
            </a:r>
          </a:p>
          <a:p>
            <a:pPr lvl="1">
              <a:defRPr/>
            </a:pPr>
            <a:r>
              <a:rPr lang="en-US" altLang="en-US" dirty="0"/>
              <a:t>Appropriate patient population</a:t>
            </a:r>
          </a:p>
          <a:p>
            <a:pPr lvl="1">
              <a:defRPr/>
            </a:pPr>
            <a:r>
              <a:rPr lang="en-US" altLang="en-US" dirty="0"/>
              <a:t>Performance on past pre/post-market studies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238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Confirmation</a:t>
            </a:r>
          </a:p>
        </p:txBody>
      </p:sp>
      <p:sp>
        <p:nvSpPr>
          <p:cNvPr id="21507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Should a site be selected for invitation into the study, the sponsor will then approach the PI and staff for consideration.</a:t>
            </a:r>
          </a:p>
          <a:p>
            <a:endParaRPr lang="en-US" altLang="en-US" sz="2800" dirty="0"/>
          </a:p>
          <a:p>
            <a:r>
              <a:rPr lang="en-US" altLang="en-US" sz="2800" dirty="0"/>
              <a:t>Confidentiality agreements are signed at this time (if needed)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The study requirements for the center are checked against the resources available.</a:t>
            </a:r>
          </a:p>
          <a:p>
            <a:endParaRPr lang="en-US" altLang="en-US" sz="2800" dirty="0"/>
          </a:p>
          <a:p>
            <a:r>
              <a:rPr lang="en-US" altLang="en-US" sz="2800" dirty="0"/>
              <a:t>If the PI or the clinical representative feels that the study is not a good fit for the center at that time, it would be best to attempt to find another area of interest that would be a better fit in the future.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8724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Activation</a:t>
            </a:r>
          </a:p>
        </p:txBody>
      </p:sp>
      <p:sp>
        <p:nvSpPr>
          <p:cNvPr id="22531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Negotiate and finalize contract/budget.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Secure IRB and any other required institutional approvals.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Site personnel and Sponsor field personnel are to be trained.  </a:t>
            </a:r>
          </a:p>
          <a:p>
            <a:endParaRPr lang="en-US" altLang="en-US" sz="2800" dirty="0"/>
          </a:p>
          <a:p>
            <a:r>
              <a:rPr lang="en-US" altLang="en-US" sz="2800" dirty="0"/>
              <a:t>Site personnel should also complete ICH/GCP training during this time. (if needed)</a:t>
            </a:r>
          </a:p>
          <a:p>
            <a:endParaRPr lang="en-US" altLang="en-US" sz="2800" dirty="0"/>
          </a:p>
          <a:p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944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Enrollment</a:t>
            </a:r>
          </a:p>
        </p:txBody>
      </p:sp>
      <p:sp>
        <p:nvSpPr>
          <p:cNvPr id="23555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Recruit potential patients.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Enroll appropriate patient candidates.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Collect data and follow study protocols.</a:t>
            </a:r>
          </a:p>
          <a:p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873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Study monitors help verify source documentation and ensure traceability of data for the study.</a:t>
            </a:r>
          </a:p>
          <a:p>
            <a:endParaRPr lang="en-US" altLang="en-US" sz="2800" dirty="0"/>
          </a:p>
          <a:p>
            <a:r>
              <a:rPr lang="en-US" altLang="en-US" sz="2800" dirty="0"/>
              <a:t>First monitoring visit usually scheduled within 3 months of first patient enrollment.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Monitoring occurs at least annually, depending on trial parameters.</a:t>
            </a:r>
          </a:p>
          <a:p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99635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solidFill>
                  <a:schemeClr val="tx2"/>
                </a:solidFill>
              </a:rPr>
              <a:t>Clinical Trial Principles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Committed to evidenced based medicine.</a:t>
            </a:r>
          </a:p>
          <a:p>
            <a:endParaRPr lang="en-US" altLang="en-US" sz="2800" dirty="0"/>
          </a:p>
          <a:p>
            <a:r>
              <a:rPr lang="en-US" altLang="en-US" sz="2800" dirty="0"/>
              <a:t>Dedicated to scientific integrity and ethical principles in the design, conduct and reporting of human subjects research. The well-being of the patient is paramount.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Support transparency for clinical trials, which promotes continued public trust and safety.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85244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43441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Study Closure</a:t>
            </a:r>
          </a:p>
        </p:txBody>
      </p:sp>
      <p:sp>
        <p:nvSpPr>
          <p:cNvPr id="25603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i="1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At the end of a study, patients are contacted regarding study exit.</a:t>
            </a:r>
          </a:p>
          <a:p>
            <a:endParaRPr lang="en-US" altLang="en-US" sz="2400" dirty="0"/>
          </a:p>
          <a:p>
            <a:r>
              <a:rPr lang="en-US" altLang="en-US" sz="2400" dirty="0"/>
              <a:t>Study Exit patient visits may need to be scheduled.</a:t>
            </a:r>
          </a:p>
          <a:p>
            <a:endParaRPr lang="en-US" altLang="en-US" sz="2400" dirty="0"/>
          </a:p>
          <a:p>
            <a:r>
              <a:rPr lang="en-US" altLang="en-US" sz="2400" dirty="0"/>
              <a:t>Study monitors will visit to ensure all data has been collected and documentation completed.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 center will be notified of the closure of the study.</a:t>
            </a:r>
          </a:p>
          <a:p>
            <a:endParaRPr lang="en-US" altLang="en-US" sz="2400" dirty="0"/>
          </a:p>
          <a:p>
            <a:r>
              <a:rPr lang="en-US" altLang="en-US" sz="2400" dirty="0"/>
              <a:t>Final report will be sent to the center.</a:t>
            </a:r>
          </a:p>
          <a:p>
            <a:endParaRPr lang="en-US" altLang="en-US" sz="2400" dirty="0"/>
          </a:p>
          <a:p>
            <a:r>
              <a:rPr lang="en-US" altLang="en-US" sz="2400" dirty="0"/>
              <a:t>Clinical study data will need to be archived</a:t>
            </a:r>
          </a:p>
          <a:p>
            <a:pPr lvl="1"/>
            <a:r>
              <a:rPr lang="en-US" altLang="en-US" sz="2400" dirty="0"/>
              <a:t>Duration of data archive is determined by FDA guidelines, federal and state laws.</a:t>
            </a:r>
          </a:p>
          <a:p>
            <a:pPr lvl="1"/>
            <a:r>
              <a:rPr lang="en-US" altLang="en-US" sz="2400" dirty="0"/>
              <a:t>Minimum duration is at least two years.</a:t>
            </a:r>
          </a:p>
          <a:p>
            <a:endParaRPr lang="en-US" altLang="en-US" sz="2400" dirty="0"/>
          </a:p>
          <a:p>
            <a:endParaRPr lang="en-US" altLang="en-US" sz="2400" i="1" dirty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70650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dirty="0"/>
              <a:t>Attributes of a High-Performing Clinical Trial Center</a:t>
            </a:r>
          </a:p>
        </p:txBody>
      </p:sp>
      <p:sp>
        <p:nvSpPr>
          <p:cNvPr id="27651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400" i="1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Investigator engagement, interest and leadership to drive study process.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Concurrent IRB and contract processes.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Rapid IRB approval and documentation turnaround times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Consistent enrollment rates above the minimum requested for the study.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Well-defined methods of screening patients and/or referring patients into the study. 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Strong collaborations with referring physicians and nurses.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Ability of research coordinator to schedule patients and to group study patient follow-ups.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High levels of compliance (patients being seen within the study-mandated follow-up windows).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Minimal protocol deviations.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Minimal data queries and clarifications needed.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Ease of communications.</a:t>
            </a:r>
            <a:endParaRPr lang="en-US" altLang="en-US" sz="2400" i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08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a high-performing clinical trial center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Dedicated research coordinator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Organized &amp; efficient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Good patient consenting skills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Thorough screening process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Time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Good communication with sponsor and investigator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Compliance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Follow GCP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Adhere to protocol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Adhere to IRB regulations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Subject follow up completed fully and in window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Submit data and address queries in a timely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3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goals for clinical research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 clinical knowledge</a:t>
            </a:r>
          </a:p>
          <a:p>
            <a:pPr lvl="1"/>
            <a:r>
              <a:rPr lang="en-US" dirty="0"/>
              <a:t>Are we on the right path?</a:t>
            </a:r>
          </a:p>
          <a:p>
            <a:endParaRPr lang="en-US" dirty="0"/>
          </a:p>
          <a:p>
            <a:r>
              <a:rPr lang="en-US" dirty="0"/>
              <a:t>Evidence for market approval</a:t>
            </a:r>
          </a:p>
          <a:p>
            <a:pPr lvl="1"/>
            <a:r>
              <a:rPr lang="en-US" dirty="0"/>
              <a:t>What do we need to provide to support a PMA? </a:t>
            </a:r>
          </a:p>
          <a:p>
            <a:endParaRPr lang="en-US" dirty="0"/>
          </a:p>
          <a:p>
            <a:r>
              <a:rPr lang="en-US" dirty="0"/>
              <a:t>Evidence for post approval</a:t>
            </a:r>
          </a:p>
          <a:p>
            <a:pPr lvl="1"/>
            <a:r>
              <a:rPr lang="en-US" dirty="0"/>
              <a:t>Satisfy post-market requirements for approval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484813" y="2246181"/>
            <a:ext cx="5027612" cy="4189676"/>
          </a:xfrm>
        </p:spPr>
      </p:pic>
    </p:spTree>
    <p:extLst>
      <p:ext uri="{BB962C8B-B14F-4D97-AF65-F5344CB8AC3E}">
        <p14:creationId xmlns:p14="http://schemas.microsoft.com/office/powerpoint/2010/main" val="369185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FCO  |   Confidential, for Internal Use Only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this…..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866" y="2417736"/>
            <a:ext cx="3361077" cy="3487117"/>
          </a:xfrm>
        </p:spPr>
      </p:pic>
      <p:sp>
        <p:nvSpPr>
          <p:cNvPr id="9" name="TextBox 8"/>
          <p:cNvSpPr txBox="1"/>
          <p:nvPr/>
        </p:nvSpPr>
        <p:spPr>
          <a:xfrm>
            <a:off x="573437" y="2123268"/>
            <a:ext cx="4936210" cy="4602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Effra"/>
                <a:cs typeface="Effra"/>
              </a:rPr>
              <a:t>STOP RELEASE OF NEW PRODUCT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Effra"/>
                <a:cs typeface="Effra"/>
              </a:rPr>
              <a:t>SHUT DOWN MANUFACTURING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Effra"/>
                <a:cs typeface="Effra"/>
              </a:rPr>
              <a:t>CRIMINAL CHARGES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Effra"/>
                <a:cs typeface="Effra"/>
              </a:rPr>
              <a:t>WILL DO WHAT IS IN THE BEST INTEREST OF THE PUBLIC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Effra"/>
                <a:cs typeface="Effra"/>
              </a:rPr>
              <a:t>WILL NOT BE LIFTED UNTIL FDA DEEMS ACTIONS ARE SUFFICIENT (CAPA)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Effra"/>
                <a:cs typeface="Effra"/>
              </a:rPr>
              <a:t>SPONSORS CAN SUPPORT EFFORTS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>
              <a:lnSpc>
                <a:spcPts val="1900"/>
              </a:lnSpc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14332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73133" y="3167125"/>
            <a:ext cx="10058400" cy="320675"/>
          </a:xfrm>
        </p:spPr>
        <p:txBody>
          <a:bodyPr/>
          <a:lstStyle/>
          <a:p>
            <a:pPr algn="ctr"/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330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Clinical Trials Will Be Conducted:</a:t>
            </a:r>
          </a:p>
        </p:txBody>
      </p:sp>
      <p:sp>
        <p:nvSpPr>
          <p:cNvPr id="6147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To provide relevant data pertaining to product safety, efficacy, cost-effectiveness and appropriate use.</a:t>
            </a:r>
          </a:p>
          <a:p>
            <a:endParaRPr lang="en-US" altLang="en-US" sz="2800" dirty="0"/>
          </a:p>
          <a:p>
            <a:r>
              <a:rPr lang="en-US" altLang="en-US" sz="2800" dirty="0"/>
              <a:t>Without bias and with scientific rigor to ensure statistically meaningful and defensible results.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In compliance with all governing laws and regulations, and with adequate oversight to ensure valid outcomes and appropriate documentation.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782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clinical trial outcomes will be:</a:t>
            </a:r>
          </a:p>
        </p:txBody>
      </p:sp>
      <p:sp>
        <p:nvSpPr>
          <p:cNvPr id="7171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Made public in the appropriate manner, whether the outcome is positive or negative.</a:t>
            </a:r>
          </a:p>
          <a:p>
            <a:endParaRPr lang="en-US" altLang="en-US" sz="2800" dirty="0"/>
          </a:p>
          <a:p>
            <a:r>
              <a:rPr lang="en-US" altLang="en-US" sz="2800" dirty="0"/>
              <a:t>Presented without bias and with full disclosure.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574140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/>
              <a:t>Individuals involved in designing, conducting or presenting data from clinical trials will:</a:t>
            </a:r>
          </a:p>
        </p:txBody>
      </p:sp>
      <p:sp>
        <p:nvSpPr>
          <p:cNvPr id="8195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Receive fair and equitable compensation, taking into account all circumstances surrounding a particular trial, general market rates, and market compensation paid by other parties or institutions.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Not be compensated with Sponsor stock or stock options.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Comply with the Sponsor Business Conduct Policy on consulting, research and advisory arrangements that establish work product and compensation rates.</a:t>
            </a:r>
          </a:p>
          <a:p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510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solidFill>
                  <a:schemeClr val="tx2"/>
                </a:solidFill>
              </a:rPr>
              <a:t>Sponsor Team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endParaRPr lang="en-US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In-House Study Team and Management</a:t>
            </a:r>
          </a:p>
          <a:p>
            <a:r>
              <a:rPr lang="en-US" altLang="en-US" sz="2400" dirty="0"/>
              <a:t>Field Customer Specialists</a:t>
            </a:r>
          </a:p>
          <a:p>
            <a:r>
              <a:rPr lang="en-US" altLang="en-US" sz="2400" dirty="0"/>
              <a:t>Field Clinical Engineers</a:t>
            </a:r>
          </a:p>
          <a:p>
            <a:pPr lvl="1"/>
            <a:r>
              <a:rPr lang="en-US" altLang="en-US" sz="2200" dirty="0"/>
              <a:t>Evaluation of sites for future clinical trials</a:t>
            </a:r>
          </a:p>
          <a:p>
            <a:pPr lvl="1"/>
            <a:r>
              <a:rPr lang="en-US" altLang="en-US" sz="2200" dirty="0"/>
              <a:t>Data collection at implant and follow-up of clinical trial patients</a:t>
            </a:r>
          </a:p>
          <a:p>
            <a:pPr lvl="1"/>
            <a:r>
              <a:rPr lang="en-US" altLang="en-US" sz="2200" dirty="0"/>
              <a:t>Technical consultant for IDE device questions</a:t>
            </a:r>
          </a:p>
          <a:p>
            <a:pPr lvl="1"/>
            <a:r>
              <a:rPr lang="en-US" altLang="en-US" sz="2200" dirty="0"/>
              <a:t>Clinical study liaison between center and Medtronic clinical teams</a:t>
            </a:r>
          </a:p>
          <a:p>
            <a:pPr lvl="1"/>
            <a:r>
              <a:rPr lang="en-US" altLang="en-US" sz="2200" dirty="0"/>
              <a:t>Resource to center and physicians for information on research, Sponsor contacts, etc.</a:t>
            </a:r>
          </a:p>
          <a:p>
            <a:r>
              <a:rPr lang="en-US" altLang="en-US" sz="2400" dirty="0"/>
              <a:t>Field Monitors</a:t>
            </a:r>
          </a:p>
          <a:p>
            <a:r>
              <a:rPr lang="en-US" altLang="en-US" sz="2400" dirty="0"/>
              <a:t>Field Scientists</a:t>
            </a:r>
          </a:p>
          <a:p>
            <a:r>
              <a:rPr lang="en-US" altLang="en-US" sz="2400" dirty="0"/>
              <a:t>Field Sales Team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66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</a:t>
            </a:r>
            <a:r>
              <a:rPr lang="en-US" altLang="en-US" sz="4300"/>
              <a:t>Conducting Clinical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85244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775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Types of Studies</a:t>
            </a:r>
          </a:p>
        </p:txBody>
      </p:sp>
      <p:sp>
        <p:nvSpPr>
          <p:cNvPr id="12291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Pre-market studies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Post-market studies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Investigator-initiated External Research Program (ERP)</a:t>
            </a:r>
          </a:p>
          <a:p>
            <a:endParaRPr lang="en-US" altLang="en-US" sz="2800" dirty="0"/>
          </a:p>
          <a:p>
            <a:r>
              <a:rPr lang="en-US" altLang="en-US" sz="2800" dirty="0"/>
              <a:t>Sponsor scientist/feasibility studies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Other, smaller studies such as proof-of-concept studies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3053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tx2"/>
                </a:solidFill>
              </a:rPr>
              <a:t>Pre-market Studies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Purpose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Gather evidence to: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– Support FDA approval to market a device.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– Determine the safety and efficacy of a medical device.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– Determine economic value or other benefit, or to gain reimbursement approval.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– Create a compelling, evidence-based rationale to show clinical benefits.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Requirements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Studies must meet robust criteria set by FDA, other governing bodies.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Strict study protocols and investigator requirements.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Typically requires significant institutional research infrastructure.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May have longer enrollment and follow-up times.</a:t>
            </a:r>
          </a:p>
          <a:p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0" y="7873369"/>
            <a:ext cx="457200" cy="228600"/>
          </a:xfrm>
        </p:spPr>
        <p:txBody>
          <a:bodyPr/>
          <a:lstStyle/>
          <a:p>
            <a:fld id="{A3032E39-2DD7-6341-87B9-9AB98FE366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7873369"/>
            <a:ext cx="6629400" cy="228600"/>
          </a:xfrm>
        </p:spPr>
        <p:txBody>
          <a:bodyPr/>
          <a:lstStyle/>
          <a:p>
            <a:r>
              <a:rPr lang="en-US" dirty="0"/>
              <a:t>Field Clinical Organization  |   Medtronic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5167961"/>
      </p:ext>
    </p:extLst>
  </p:cSld>
  <p:clrMapOvr>
    <a:masterClrMapping/>
  </p:clrMapOvr>
</p:sld>
</file>

<file path=ppt/theme/theme1.xml><?xml version="1.0" encoding="utf-8"?>
<a:theme xmlns:a="http://schemas.openxmlformats.org/drawingml/2006/main" name="mdt_lt_std_150520_v3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Title Divider Dk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mdt_lt_std_150520_v3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mdt_lt_std_150520_v3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2_Title Divider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2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Blank Presentation">
  <a:themeElements>
    <a:clrScheme name="Blank Presentation 16">
      <a:dk1>
        <a:srgbClr val="616265"/>
      </a:dk1>
      <a:lt1>
        <a:srgbClr val="FFFFFF"/>
      </a:lt1>
      <a:dk2>
        <a:srgbClr val="005480"/>
      </a:dk2>
      <a:lt2>
        <a:srgbClr val="8C8D8E"/>
      </a:lt2>
      <a:accent1>
        <a:srgbClr val="BBE0E3"/>
      </a:accent1>
      <a:accent2>
        <a:srgbClr val="E37F1C"/>
      </a:accent2>
      <a:accent3>
        <a:srgbClr val="FFFFFF"/>
      </a:accent3>
      <a:accent4>
        <a:srgbClr val="525355"/>
      </a:accent4>
      <a:accent5>
        <a:srgbClr val="DAEDEF"/>
      </a:accent5>
      <a:accent6>
        <a:srgbClr val="CE7218"/>
      </a:accent6>
      <a:hlink>
        <a:srgbClr val="00B5E4"/>
      </a:hlink>
      <a:folHlink>
        <a:srgbClr val="EDC2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C8D8E"/>
        </a:dk1>
        <a:lt1>
          <a:srgbClr val="FFFFFF"/>
        </a:lt1>
        <a:dk2>
          <a:srgbClr val="005195"/>
        </a:dk2>
        <a:lt2>
          <a:srgbClr val="8C8D8E"/>
        </a:lt2>
        <a:accent1>
          <a:srgbClr val="BBE0E3"/>
        </a:accent1>
        <a:accent2>
          <a:srgbClr val="EA7125"/>
        </a:accent2>
        <a:accent3>
          <a:srgbClr val="FFFFFF"/>
        </a:accent3>
        <a:accent4>
          <a:srgbClr val="777878"/>
        </a:accent4>
        <a:accent5>
          <a:srgbClr val="DAEDEF"/>
        </a:accent5>
        <a:accent6>
          <a:srgbClr val="D46620"/>
        </a:accent6>
        <a:hlink>
          <a:srgbClr val="00B8E5"/>
        </a:hlink>
        <a:folHlink>
          <a:srgbClr val="EDC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616265"/>
        </a:dk1>
        <a:lt1>
          <a:srgbClr val="FFFFFF"/>
        </a:lt1>
        <a:dk2>
          <a:srgbClr val="005195"/>
        </a:dk2>
        <a:lt2>
          <a:srgbClr val="8C8D8E"/>
        </a:lt2>
        <a:accent1>
          <a:srgbClr val="BBE0E3"/>
        </a:accent1>
        <a:accent2>
          <a:srgbClr val="EA7125"/>
        </a:accent2>
        <a:accent3>
          <a:srgbClr val="FFFFFF"/>
        </a:accent3>
        <a:accent4>
          <a:srgbClr val="525355"/>
        </a:accent4>
        <a:accent5>
          <a:srgbClr val="DAEDEF"/>
        </a:accent5>
        <a:accent6>
          <a:srgbClr val="D46620"/>
        </a:accent6>
        <a:hlink>
          <a:srgbClr val="00B8E5"/>
        </a:hlink>
        <a:folHlink>
          <a:srgbClr val="EDC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616265"/>
        </a:dk1>
        <a:lt1>
          <a:srgbClr val="FFFFFF"/>
        </a:lt1>
        <a:dk2>
          <a:srgbClr val="005195"/>
        </a:dk2>
        <a:lt2>
          <a:srgbClr val="8C8D8E"/>
        </a:lt2>
        <a:accent1>
          <a:srgbClr val="BBE0E3"/>
        </a:accent1>
        <a:accent2>
          <a:srgbClr val="E37F1C"/>
        </a:accent2>
        <a:accent3>
          <a:srgbClr val="FFFFFF"/>
        </a:accent3>
        <a:accent4>
          <a:srgbClr val="525355"/>
        </a:accent4>
        <a:accent5>
          <a:srgbClr val="DAEDEF"/>
        </a:accent5>
        <a:accent6>
          <a:srgbClr val="CE7218"/>
        </a:accent6>
        <a:hlink>
          <a:srgbClr val="00B5E4"/>
        </a:hlink>
        <a:folHlink>
          <a:srgbClr val="EDC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616265"/>
        </a:dk1>
        <a:lt1>
          <a:srgbClr val="FFFFFF"/>
        </a:lt1>
        <a:dk2>
          <a:srgbClr val="005480"/>
        </a:dk2>
        <a:lt2>
          <a:srgbClr val="8C8D8E"/>
        </a:lt2>
        <a:accent1>
          <a:srgbClr val="BBE0E3"/>
        </a:accent1>
        <a:accent2>
          <a:srgbClr val="E37F1C"/>
        </a:accent2>
        <a:accent3>
          <a:srgbClr val="FFFFFF"/>
        </a:accent3>
        <a:accent4>
          <a:srgbClr val="525355"/>
        </a:accent4>
        <a:accent5>
          <a:srgbClr val="DAEDEF"/>
        </a:accent5>
        <a:accent6>
          <a:srgbClr val="CE7218"/>
        </a:accent6>
        <a:hlink>
          <a:srgbClr val="00B5E4"/>
        </a:hlink>
        <a:folHlink>
          <a:srgbClr val="EDC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Title Divider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3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Diagnostics PPT Template Light 4x3 FINAL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4_Title Divider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le Divider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4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5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6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5_Title Divider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7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sign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tle Divider Dk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emplate_powerpoint_dark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Title Divider Dk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Title Divider Lt St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Words>1422</Words>
  <Application>Microsoft Office PowerPoint</Application>
  <PresentationFormat>Custom</PresentationFormat>
  <Paragraphs>282</Paragraphs>
  <Slides>25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25</vt:i4>
      </vt:variant>
    </vt:vector>
  </HeadingPairs>
  <TitlesOfParts>
    <vt:vector size="55" baseType="lpstr">
      <vt:lpstr>Wingdings</vt:lpstr>
      <vt:lpstr>Arial</vt:lpstr>
      <vt:lpstr>Lucida Grande</vt:lpstr>
      <vt:lpstr>Effra Light</vt:lpstr>
      <vt:lpstr>Effra</vt:lpstr>
      <vt:lpstr>ヒラギノ角ゴ Pro W3</vt:lpstr>
      <vt:lpstr>mdt_lt_std_150520_v3</vt:lpstr>
      <vt:lpstr>Title Divider Lt Std</vt:lpstr>
      <vt:lpstr>Design Lt Std</vt:lpstr>
      <vt:lpstr>template_powerpoint_light_4x3_ppt</vt:lpstr>
      <vt:lpstr>Title Divider Dk Std</vt:lpstr>
      <vt:lpstr>template_powerpoint_dark_4x3_ppt</vt:lpstr>
      <vt:lpstr>1_Title Divider Dk Std</vt:lpstr>
      <vt:lpstr>1_Title Divider Lt Std</vt:lpstr>
      <vt:lpstr>1_template_powerpoint_light_4x3_ppt</vt:lpstr>
      <vt:lpstr>2_Title Divider Dk Std</vt:lpstr>
      <vt:lpstr>1_mdt_lt_std_150520_v3</vt:lpstr>
      <vt:lpstr>2_mdt_lt_std_150520_v3</vt:lpstr>
      <vt:lpstr>2_Title Divider Lt Std</vt:lpstr>
      <vt:lpstr>2_template_powerpoint_light_4x3_ppt</vt:lpstr>
      <vt:lpstr>Blank Presentation</vt:lpstr>
      <vt:lpstr>3_Title Divider Lt Std</vt:lpstr>
      <vt:lpstr>3_template_powerpoint_light_4x3_ppt</vt:lpstr>
      <vt:lpstr>Diagnostics PPT Template Light 4x3 FINAL</vt:lpstr>
      <vt:lpstr>4_Title Divider Lt Std</vt:lpstr>
      <vt:lpstr>4_template_powerpoint_light_4x3_ppt</vt:lpstr>
      <vt:lpstr>5_template_powerpoint_light_4x3_ppt</vt:lpstr>
      <vt:lpstr>6_template_powerpoint_light_4x3_ppt</vt:lpstr>
      <vt:lpstr>5_Title Divider Lt Std</vt:lpstr>
      <vt:lpstr>7_template_powerpoint_light_4x3_ppt</vt:lpstr>
      <vt:lpstr>Sponsor perspective of clinical research with clinical accounts  </vt:lpstr>
      <vt:lpstr>Clinical Trial Principles</vt:lpstr>
      <vt:lpstr>Clinical Trials Will Be Conducted:</vt:lpstr>
      <vt:lpstr>clinical trial outcomes will be:</vt:lpstr>
      <vt:lpstr>Individuals involved in designing, conducting or presenting data from clinical trials will:</vt:lpstr>
      <vt:lpstr>Sponsor Team</vt:lpstr>
      <vt:lpstr>       Conducting Clinical Research</vt:lpstr>
      <vt:lpstr>Types of Studies</vt:lpstr>
      <vt:lpstr>Pre-market Studies</vt:lpstr>
      <vt:lpstr>Post-market Studies</vt:lpstr>
      <vt:lpstr>Investigator-Initiated External Research Program (ERP)</vt:lpstr>
      <vt:lpstr>sponsor Scientist/Feasibility Studies</vt:lpstr>
      <vt:lpstr>Research Process / Site Selection</vt:lpstr>
      <vt:lpstr>Evaluation</vt:lpstr>
      <vt:lpstr>Nomination</vt:lpstr>
      <vt:lpstr>Confirmation</vt:lpstr>
      <vt:lpstr>Activation</vt:lpstr>
      <vt:lpstr>Enrollment</vt:lpstr>
      <vt:lpstr>Monitoring</vt:lpstr>
      <vt:lpstr>Study Closure</vt:lpstr>
      <vt:lpstr>Attributes of a High-Performing Clinical Trial Center</vt:lpstr>
      <vt:lpstr>Attributes of a high-performing clinical trial center</vt:lpstr>
      <vt:lpstr>Sponsor goals for clinical research</vt:lpstr>
      <vt:lpstr>Avoid this…..</vt:lpstr>
      <vt:lpstr>THANK YOU</vt:lpstr>
    </vt:vector>
  </TitlesOfParts>
  <Company>Medtronic,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new PowerPoint template</dc:title>
  <dc:creator>Husom, Sheila</dc:creator>
  <cp:lastModifiedBy>Brunner, Lori</cp:lastModifiedBy>
  <cp:revision>96</cp:revision>
  <cp:lastPrinted>2015-05-01T17:25:26Z</cp:lastPrinted>
  <dcterms:created xsi:type="dcterms:W3CDTF">2015-05-29T13:43:46Z</dcterms:created>
  <dcterms:modified xsi:type="dcterms:W3CDTF">2017-05-25T18:52:05Z</dcterms:modified>
</cp:coreProperties>
</file>