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handoutMasterIdLst>
    <p:handoutMasterId r:id="rId4"/>
  </p:handoutMasterIdLst>
  <p:sldIdLst>
    <p:sldId id="256" r:id="rId2"/>
  </p:sldIdLst>
  <p:sldSz cx="12192000" cy="6858000"/>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E443B"/>
    <a:srgbClr val="CF403F"/>
    <a:srgbClr val="0083C0"/>
    <a:srgbClr val="E03C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6" autoAdjust="0"/>
    <p:restoredTop sz="94694"/>
  </p:normalViewPr>
  <p:slideViewPr>
    <p:cSldViewPr snapToGrid="0">
      <p:cViewPr varScale="1">
        <p:scale>
          <a:sx n="77" d="100"/>
          <a:sy n="77" d="100"/>
        </p:scale>
        <p:origin x="936"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050" cy="4683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008438" y="0"/>
            <a:ext cx="3067050" cy="468313"/>
          </a:xfrm>
          <a:prstGeom prst="rect">
            <a:avLst/>
          </a:prstGeom>
        </p:spPr>
        <p:txBody>
          <a:bodyPr vert="horz" lIns="91440" tIns="45720" rIns="91440" bIns="45720" rtlCol="0"/>
          <a:lstStyle>
            <a:lvl1pPr algn="r">
              <a:defRPr sz="1200"/>
            </a:lvl1pPr>
          </a:lstStyle>
          <a:p>
            <a:fld id="{3FC31623-87A6-4953-AA49-5D06C8A63011}" type="datetimeFigureOut">
              <a:rPr lang="en-US" smtClean="0"/>
              <a:t>11/2/2023</a:t>
            </a:fld>
            <a:endParaRPr lang="en-US"/>
          </a:p>
        </p:txBody>
      </p:sp>
      <p:sp>
        <p:nvSpPr>
          <p:cNvPr id="4" name="Footer Placeholder 3"/>
          <p:cNvSpPr>
            <a:spLocks noGrp="1"/>
          </p:cNvSpPr>
          <p:nvPr>
            <p:ph type="ftr" sz="quarter" idx="2"/>
          </p:nvPr>
        </p:nvSpPr>
        <p:spPr>
          <a:xfrm>
            <a:off x="0" y="8893175"/>
            <a:ext cx="3067050" cy="46831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008438" y="8893175"/>
            <a:ext cx="3067050" cy="468313"/>
          </a:xfrm>
          <a:prstGeom prst="rect">
            <a:avLst/>
          </a:prstGeom>
        </p:spPr>
        <p:txBody>
          <a:bodyPr vert="horz" lIns="91440" tIns="45720" rIns="91440" bIns="45720" rtlCol="0" anchor="b"/>
          <a:lstStyle>
            <a:lvl1pPr algn="r">
              <a:defRPr sz="1200"/>
            </a:lvl1pPr>
          </a:lstStyle>
          <a:p>
            <a:fld id="{8D13DB77-6D05-4FC1-B24F-ED7C759138D5}" type="slidenum">
              <a:rPr lang="en-US" smtClean="0"/>
              <a:t>‹#›</a:t>
            </a:fld>
            <a:endParaRPr lang="en-US"/>
          </a:p>
        </p:txBody>
      </p:sp>
    </p:spTree>
    <p:extLst>
      <p:ext uri="{BB962C8B-B14F-4D97-AF65-F5344CB8AC3E}">
        <p14:creationId xmlns:p14="http://schemas.microsoft.com/office/powerpoint/2010/main" val="402332829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idx="1"/>
          </p:nvPr>
        </p:nvSpPr>
        <p:spPr>
          <a:xfrm>
            <a:off x="4008705" y="0"/>
            <a:ext cx="3066733" cy="468154"/>
          </a:xfrm>
          <a:prstGeom prst="rect">
            <a:avLst/>
          </a:prstGeom>
        </p:spPr>
        <p:txBody>
          <a:bodyPr vert="horz" lIns="93936" tIns="46968" rIns="93936" bIns="46968" rtlCol="0"/>
          <a:lstStyle>
            <a:lvl1pPr algn="r">
              <a:defRPr sz="1200"/>
            </a:lvl1pPr>
          </a:lstStyle>
          <a:p>
            <a:fld id="{3E2FBE9B-E61F-4233-9CD8-99C80ADB5A7A}" type="datetimeFigureOut">
              <a:rPr lang="en-US" smtClean="0"/>
              <a:t>11/2/2023</a:t>
            </a:fld>
            <a:endParaRPr lang="en-US"/>
          </a:p>
        </p:txBody>
      </p:sp>
      <p:sp>
        <p:nvSpPr>
          <p:cNvPr id="4" name="Slide Image Placeholder 3"/>
          <p:cNvSpPr>
            <a:spLocks noGrp="1" noRot="1" noChangeAspect="1"/>
          </p:cNvSpPr>
          <p:nvPr>
            <p:ph type="sldImg" idx="2"/>
          </p:nvPr>
        </p:nvSpPr>
        <p:spPr>
          <a:xfrm>
            <a:off x="417513" y="701675"/>
            <a:ext cx="6242050" cy="3511550"/>
          </a:xfrm>
          <a:prstGeom prst="rect">
            <a:avLst/>
          </a:prstGeom>
          <a:noFill/>
          <a:ln w="12700">
            <a:solidFill>
              <a:prstClr val="black"/>
            </a:solidFill>
          </a:ln>
        </p:spPr>
        <p:txBody>
          <a:bodyPr vert="horz" lIns="93936" tIns="46968" rIns="93936" bIns="46968" rtlCol="0" anchor="ctr"/>
          <a:lstStyle/>
          <a:p>
            <a:endParaRPr lang="en-US"/>
          </a:p>
        </p:txBody>
      </p:sp>
      <p:sp>
        <p:nvSpPr>
          <p:cNvPr id="5" name="Notes Placeholder 4"/>
          <p:cNvSpPr>
            <a:spLocks noGrp="1"/>
          </p:cNvSpPr>
          <p:nvPr>
            <p:ph type="body" sz="quarter" idx="3"/>
          </p:nvPr>
        </p:nvSpPr>
        <p:spPr>
          <a:xfrm>
            <a:off x="707708" y="4447461"/>
            <a:ext cx="5661660" cy="4213384"/>
          </a:xfrm>
          <a:prstGeom prst="rect">
            <a:avLst/>
          </a:prstGeom>
        </p:spPr>
        <p:txBody>
          <a:bodyPr vert="horz" lIns="93936" tIns="46968" rIns="93936" bIns="4696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3296"/>
            <a:ext cx="3066733" cy="468154"/>
          </a:xfrm>
          <a:prstGeom prst="rect">
            <a:avLst/>
          </a:prstGeom>
        </p:spPr>
        <p:txBody>
          <a:bodyPr vert="horz" lIns="93936" tIns="46968" rIns="93936" bIns="46968"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893296"/>
            <a:ext cx="3066733" cy="468154"/>
          </a:xfrm>
          <a:prstGeom prst="rect">
            <a:avLst/>
          </a:prstGeom>
        </p:spPr>
        <p:txBody>
          <a:bodyPr vert="horz" lIns="93936" tIns="46968" rIns="93936" bIns="46968" rtlCol="0" anchor="b"/>
          <a:lstStyle>
            <a:lvl1pPr algn="r">
              <a:defRPr sz="1200"/>
            </a:lvl1pPr>
          </a:lstStyle>
          <a:p>
            <a:fld id="{E287AFC4-2A23-4C4B-9C5B-46A7C806353E}" type="slidenum">
              <a:rPr lang="en-US" smtClean="0"/>
              <a:t>‹#›</a:t>
            </a:fld>
            <a:endParaRPr lang="en-US"/>
          </a:p>
        </p:txBody>
      </p:sp>
    </p:spTree>
    <p:extLst>
      <p:ext uri="{BB962C8B-B14F-4D97-AF65-F5344CB8AC3E}">
        <p14:creationId xmlns:p14="http://schemas.microsoft.com/office/powerpoint/2010/main" val="1480515952"/>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for stopping by the Chapter Governance Committee!  Diane Branham from the Rocky Mountain Chapter and Lori Brunner of the Ohio Valley Chapter co-chair this committee.  Our purpose is to support the growth of the organization  by networking and uniting clinical research nurses around the globe.  We facilitate connecting interested clinical research nurses to an existing chapter near their geographical region or help them establish a new chapter.  For those interested in starting a new chapter,  our experienced Chapter Advisors provide guidance during the new chapter development and continued consultation after achieving full  chapter status.  We meet for one hour every other month to support chapter leaders, discuss progress, concerns and work on any new initiatives.  Please contact us if you are interested in joining our committee.  Our email is IACRN@IACRN.org</a:t>
            </a:r>
          </a:p>
        </p:txBody>
      </p:sp>
    </p:spTree>
    <p:extLst>
      <p:ext uri="{BB962C8B-B14F-4D97-AF65-F5344CB8AC3E}">
        <p14:creationId xmlns:p14="http://schemas.microsoft.com/office/powerpoint/2010/main" val="37933149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DF4F143-AB51-4518-BF52-7C67E96CEF0A}" type="datetimeFigureOut">
              <a:rPr lang="en-US" smtClean="0"/>
              <a:t>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97E6A-3E71-4EDF-82D6-9DF37CB7356E}" type="slidenum">
              <a:rPr lang="en-US" smtClean="0"/>
              <a:t>‹#›</a:t>
            </a:fld>
            <a:endParaRPr lang="en-US"/>
          </a:p>
        </p:txBody>
      </p:sp>
    </p:spTree>
    <p:extLst>
      <p:ext uri="{BB962C8B-B14F-4D97-AF65-F5344CB8AC3E}">
        <p14:creationId xmlns:p14="http://schemas.microsoft.com/office/powerpoint/2010/main" val="27624214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DF4F143-AB51-4518-BF52-7C67E96CEF0A}" type="datetimeFigureOut">
              <a:rPr lang="en-US" smtClean="0"/>
              <a:t>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97E6A-3E71-4EDF-82D6-9DF37CB7356E}" type="slidenum">
              <a:rPr lang="en-US" smtClean="0"/>
              <a:t>‹#›</a:t>
            </a:fld>
            <a:endParaRPr lang="en-US"/>
          </a:p>
        </p:txBody>
      </p:sp>
    </p:spTree>
    <p:extLst>
      <p:ext uri="{BB962C8B-B14F-4D97-AF65-F5344CB8AC3E}">
        <p14:creationId xmlns:p14="http://schemas.microsoft.com/office/powerpoint/2010/main" val="42862203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DF4F143-AB51-4518-BF52-7C67E96CEF0A}" type="datetimeFigureOut">
              <a:rPr lang="en-US" smtClean="0"/>
              <a:t>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97E6A-3E71-4EDF-82D6-9DF37CB7356E}" type="slidenum">
              <a:rPr lang="en-US" smtClean="0"/>
              <a:t>‹#›</a:t>
            </a:fld>
            <a:endParaRPr lang="en-US"/>
          </a:p>
        </p:txBody>
      </p:sp>
    </p:spTree>
    <p:extLst>
      <p:ext uri="{BB962C8B-B14F-4D97-AF65-F5344CB8AC3E}">
        <p14:creationId xmlns:p14="http://schemas.microsoft.com/office/powerpoint/2010/main" val="5506248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DF4F143-AB51-4518-BF52-7C67E96CEF0A}" type="datetimeFigureOut">
              <a:rPr lang="en-US" smtClean="0"/>
              <a:t>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97E6A-3E71-4EDF-82D6-9DF37CB7356E}" type="slidenum">
              <a:rPr lang="en-US" smtClean="0"/>
              <a:t>‹#›</a:t>
            </a:fld>
            <a:endParaRPr lang="en-US"/>
          </a:p>
        </p:txBody>
      </p:sp>
    </p:spTree>
    <p:extLst>
      <p:ext uri="{BB962C8B-B14F-4D97-AF65-F5344CB8AC3E}">
        <p14:creationId xmlns:p14="http://schemas.microsoft.com/office/powerpoint/2010/main" val="30699190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DF4F143-AB51-4518-BF52-7C67E96CEF0A}" type="datetimeFigureOut">
              <a:rPr lang="en-US" smtClean="0"/>
              <a:t>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97E6A-3E71-4EDF-82D6-9DF37CB7356E}" type="slidenum">
              <a:rPr lang="en-US" smtClean="0"/>
              <a:t>‹#›</a:t>
            </a:fld>
            <a:endParaRPr lang="en-US"/>
          </a:p>
        </p:txBody>
      </p:sp>
    </p:spTree>
    <p:extLst>
      <p:ext uri="{BB962C8B-B14F-4D97-AF65-F5344CB8AC3E}">
        <p14:creationId xmlns:p14="http://schemas.microsoft.com/office/powerpoint/2010/main" val="14897434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DF4F143-AB51-4518-BF52-7C67E96CEF0A}" type="datetimeFigureOut">
              <a:rPr lang="en-US" smtClean="0"/>
              <a:t>11/2/2023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97E6A-3E71-4EDF-82D6-9DF37CB7356E}" type="slidenum">
              <a:rPr lang="en-US" smtClean="0"/>
              <a:t>‹#›</a:t>
            </a:fld>
            <a:endParaRPr lang="en-US"/>
          </a:p>
        </p:txBody>
      </p:sp>
    </p:spTree>
    <p:extLst>
      <p:ext uri="{BB962C8B-B14F-4D97-AF65-F5344CB8AC3E}">
        <p14:creationId xmlns:p14="http://schemas.microsoft.com/office/powerpoint/2010/main" val="31838068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DF4F143-AB51-4518-BF52-7C67E96CEF0A}" type="datetimeFigureOut">
              <a:rPr lang="en-US" smtClean="0"/>
              <a:t>11/2/2023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97E6A-3E71-4EDF-82D6-9DF37CB7356E}" type="slidenum">
              <a:rPr lang="en-US" smtClean="0"/>
              <a:t>‹#›</a:t>
            </a:fld>
            <a:endParaRPr lang="en-US"/>
          </a:p>
        </p:txBody>
      </p:sp>
    </p:spTree>
    <p:extLst>
      <p:ext uri="{BB962C8B-B14F-4D97-AF65-F5344CB8AC3E}">
        <p14:creationId xmlns:p14="http://schemas.microsoft.com/office/powerpoint/2010/main" val="3521421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DF4F143-AB51-4518-BF52-7C67E96CEF0A}" type="datetimeFigureOut">
              <a:rPr lang="en-US" smtClean="0"/>
              <a:t>11/2/2023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97E6A-3E71-4EDF-82D6-9DF37CB7356E}" type="slidenum">
              <a:rPr lang="en-US" smtClean="0"/>
              <a:t>‹#›</a:t>
            </a:fld>
            <a:endParaRPr lang="en-US"/>
          </a:p>
        </p:txBody>
      </p:sp>
    </p:spTree>
    <p:extLst>
      <p:ext uri="{BB962C8B-B14F-4D97-AF65-F5344CB8AC3E}">
        <p14:creationId xmlns:p14="http://schemas.microsoft.com/office/powerpoint/2010/main" val="30686546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F4F143-AB51-4518-BF52-7C67E96CEF0A}" type="datetimeFigureOut">
              <a:rPr lang="en-US" smtClean="0"/>
              <a:t>11/2/2023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97E6A-3E71-4EDF-82D6-9DF37CB7356E}" type="slidenum">
              <a:rPr lang="en-US" smtClean="0"/>
              <a:t>‹#›</a:t>
            </a:fld>
            <a:endParaRPr lang="en-US"/>
          </a:p>
        </p:txBody>
      </p:sp>
    </p:spTree>
    <p:extLst>
      <p:ext uri="{BB962C8B-B14F-4D97-AF65-F5344CB8AC3E}">
        <p14:creationId xmlns:p14="http://schemas.microsoft.com/office/powerpoint/2010/main" val="36548233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DF4F143-AB51-4518-BF52-7C67E96CEF0A}" type="datetimeFigureOut">
              <a:rPr lang="en-US" smtClean="0"/>
              <a:t>11/2/2023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97E6A-3E71-4EDF-82D6-9DF37CB7356E}" type="slidenum">
              <a:rPr lang="en-US" smtClean="0"/>
              <a:t>‹#›</a:t>
            </a:fld>
            <a:endParaRPr lang="en-US"/>
          </a:p>
        </p:txBody>
      </p:sp>
    </p:spTree>
    <p:extLst>
      <p:ext uri="{BB962C8B-B14F-4D97-AF65-F5344CB8AC3E}">
        <p14:creationId xmlns:p14="http://schemas.microsoft.com/office/powerpoint/2010/main" val="10697852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DF4F143-AB51-4518-BF52-7C67E96CEF0A}" type="datetimeFigureOut">
              <a:rPr lang="en-US" smtClean="0"/>
              <a:t>11/2/2023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97E6A-3E71-4EDF-82D6-9DF37CB7356E}" type="slidenum">
              <a:rPr lang="en-US" smtClean="0"/>
              <a:t>‹#›</a:t>
            </a:fld>
            <a:endParaRPr lang="en-US"/>
          </a:p>
        </p:txBody>
      </p:sp>
    </p:spTree>
    <p:extLst>
      <p:ext uri="{BB962C8B-B14F-4D97-AF65-F5344CB8AC3E}">
        <p14:creationId xmlns:p14="http://schemas.microsoft.com/office/powerpoint/2010/main" val="11800020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F4F143-AB51-4518-BF52-7C67E96CEF0A}" type="datetimeFigureOut">
              <a:rPr lang="en-US" smtClean="0"/>
              <a:t>11/2/2023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97E6A-3E71-4EDF-82D6-9DF37CB7356E}" type="slidenum">
              <a:rPr lang="en-US" smtClean="0"/>
              <a:t>‹#›</a:t>
            </a:fld>
            <a:endParaRPr lang="en-US"/>
          </a:p>
        </p:txBody>
      </p:sp>
    </p:spTree>
    <p:extLst>
      <p:ext uri="{BB962C8B-B14F-4D97-AF65-F5344CB8AC3E}">
        <p14:creationId xmlns:p14="http://schemas.microsoft.com/office/powerpoint/2010/main" val="21215402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xml"/><Relationship Id="rId7" Type="http://schemas.openxmlformats.org/officeDocument/2006/relationships/image" Target="../media/image2.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hyperlink" Target="mailto:IACRN@ICARN.org" TargetMode="External"/><Relationship Id="rId5" Type="http://schemas.openxmlformats.org/officeDocument/2006/relationships/image" Target="../media/image1.jpeg"/><Relationship Id="rId4"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171450" y="993939"/>
            <a:ext cx="2438400" cy="476250"/>
          </a:xfrm>
          <a:prstGeom prst="roundRect">
            <a:avLst/>
          </a:prstGeom>
          <a:solidFill>
            <a:srgbClr val="0083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Committee Mission</a:t>
            </a:r>
          </a:p>
        </p:txBody>
      </p:sp>
      <p:sp>
        <p:nvSpPr>
          <p:cNvPr id="12" name="TextBox 11"/>
          <p:cNvSpPr txBox="1"/>
          <p:nvPr/>
        </p:nvSpPr>
        <p:spPr>
          <a:xfrm>
            <a:off x="2743112" y="853440"/>
            <a:ext cx="6789515" cy="1323439"/>
          </a:xfrm>
          <a:prstGeom prst="rect">
            <a:avLst/>
          </a:prstGeom>
          <a:noFill/>
        </p:spPr>
        <p:txBody>
          <a:bodyPr wrap="square" rtlCol="0">
            <a:spAutoFit/>
          </a:bodyPr>
          <a:lstStyle/>
          <a:p>
            <a:r>
              <a:rPr lang="en-US" sz="1600" u="sng" dirty="0"/>
              <a:t>Our mission </a:t>
            </a:r>
            <a:r>
              <a:rPr lang="en-US" sz="1600" dirty="0"/>
              <a:t>is to improve care of research participants by uniting CRNs around the globe.</a:t>
            </a:r>
          </a:p>
          <a:p>
            <a:r>
              <a:rPr lang="en-US" sz="1600" u="sng" dirty="0"/>
              <a:t>Our purpose </a:t>
            </a:r>
            <a:r>
              <a:rPr lang="en-US" sz="1600" dirty="0"/>
              <a:t>is to interact with CRNs seeking to establish IACRN pilot chapters, provide guidance during chapter development and continue consultation after achieving full chapter status </a:t>
            </a:r>
            <a:endParaRPr lang="en-US" dirty="0"/>
          </a:p>
        </p:txBody>
      </p:sp>
      <p:sp>
        <p:nvSpPr>
          <p:cNvPr id="13" name="Rounded Rectangle 12"/>
          <p:cNvSpPr/>
          <p:nvPr/>
        </p:nvSpPr>
        <p:spPr>
          <a:xfrm>
            <a:off x="171450" y="1841128"/>
            <a:ext cx="2438400" cy="476250"/>
          </a:xfrm>
          <a:prstGeom prst="roundRect">
            <a:avLst/>
          </a:prstGeom>
          <a:solidFill>
            <a:srgbClr val="0083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Accomplishments</a:t>
            </a:r>
          </a:p>
        </p:txBody>
      </p:sp>
      <p:sp>
        <p:nvSpPr>
          <p:cNvPr id="14" name="Rounded Rectangle 13"/>
          <p:cNvSpPr/>
          <p:nvPr/>
        </p:nvSpPr>
        <p:spPr>
          <a:xfrm>
            <a:off x="2780132" y="2237501"/>
            <a:ext cx="5642898" cy="433882"/>
          </a:xfrm>
          <a:prstGeom prst="roundRect">
            <a:avLst/>
          </a:prstGeom>
          <a:solidFill>
            <a:srgbClr val="0083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Global Impact: Established CRNs in the following regions</a:t>
            </a:r>
          </a:p>
        </p:txBody>
      </p:sp>
      <p:sp>
        <p:nvSpPr>
          <p:cNvPr id="15" name="Rounded Rectangle 14"/>
          <p:cNvSpPr/>
          <p:nvPr/>
        </p:nvSpPr>
        <p:spPr>
          <a:xfrm>
            <a:off x="9448888" y="1654464"/>
            <a:ext cx="2438400" cy="476250"/>
          </a:xfrm>
          <a:prstGeom prst="roundRect">
            <a:avLst/>
          </a:prstGeom>
          <a:solidFill>
            <a:srgbClr val="0083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Members</a:t>
            </a:r>
          </a:p>
        </p:txBody>
      </p:sp>
      <p:sp>
        <p:nvSpPr>
          <p:cNvPr id="16" name="Rounded Rectangle 15"/>
          <p:cNvSpPr/>
          <p:nvPr/>
        </p:nvSpPr>
        <p:spPr>
          <a:xfrm>
            <a:off x="2805627" y="3971445"/>
            <a:ext cx="2438400" cy="476250"/>
          </a:xfrm>
          <a:prstGeom prst="roundRect">
            <a:avLst/>
          </a:prstGeom>
          <a:solidFill>
            <a:srgbClr val="0083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Future Plans</a:t>
            </a:r>
          </a:p>
        </p:txBody>
      </p:sp>
      <p:sp>
        <p:nvSpPr>
          <p:cNvPr id="17" name="Rounded Rectangle 16"/>
          <p:cNvSpPr/>
          <p:nvPr/>
        </p:nvSpPr>
        <p:spPr>
          <a:xfrm>
            <a:off x="2866293" y="4779074"/>
            <a:ext cx="2438400" cy="476250"/>
          </a:xfrm>
          <a:prstGeom prst="roundRect">
            <a:avLst/>
          </a:prstGeom>
          <a:solidFill>
            <a:srgbClr val="0083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Join Chapter Governance</a:t>
            </a:r>
          </a:p>
        </p:txBody>
      </p:sp>
      <p:sp>
        <p:nvSpPr>
          <p:cNvPr id="18" name="TextBox 17"/>
          <p:cNvSpPr txBox="1"/>
          <p:nvPr/>
        </p:nvSpPr>
        <p:spPr>
          <a:xfrm>
            <a:off x="171449" y="2317378"/>
            <a:ext cx="2438400" cy="1815882"/>
          </a:xfrm>
          <a:prstGeom prst="rect">
            <a:avLst/>
          </a:prstGeom>
          <a:noFill/>
        </p:spPr>
        <p:txBody>
          <a:bodyPr wrap="square" rtlCol="0">
            <a:spAutoFit/>
          </a:bodyPr>
          <a:lstStyle/>
          <a:p>
            <a:pPr marL="342900" indent="-342900">
              <a:buFont typeface="Wingdings" panose="05000000000000000000" pitchFamily="2" charset="2"/>
              <a:buChar char="v"/>
            </a:pPr>
            <a:r>
              <a:rPr lang="en-US" sz="1600" dirty="0"/>
              <a:t>6 Full Chapters</a:t>
            </a:r>
          </a:p>
          <a:p>
            <a:pPr marL="342900" indent="-342900">
              <a:buFont typeface="Wingdings" panose="05000000000000000000" pitchFamily="2" charset="2"/>
              <a:buChar char="v"/>
            </a:pPr>
            <a:r>
              <a:rPr lang="en-US" sz="1600" dirty="0"/>
              <a:t>7 Pilot Chapters</a:t>
            </a:r>
          </a:p>
          <a:p>
            <a:pPr marL="342900" indent="-342900">
              <a:buFont typeface="Wingdings" panose="05000000000000000000" pitchFamily="2" charset="2"/>
              <a:buChar char="v"/>
            </a:pPr>
            <a:r>
              <a:rPr lang="en-US" sz="1600" dirty="0"/>
              <a:t>4 Interested Groups</a:t>
            </a:r>
          </a:p>
          <a:p>
            <a:pPr marL="342900" indent="-342900">
              <a:buFont typeface="Wingdings" panose="05000000000000000000" pitchFamily="2" charset="2"/>
              <a:buChar char="v"/>
            </a:pPr>
            <a:r>
              <a:rPr lang="en-US" sz="1600" dirty="0"/>
              <a:t>Step by Step Guide to Chapter Development</a:t>
            </a:r>
          </a:p>
          <a:p>
            <a:pPr marL="342900" indent="-342900">
              <a:buFont typeface="Wingdings" panose="05000000000000000000" pitchFamily="2" charset="2"/>
              <a:buChar char="v"/>
            </a:pPr>
            <a:r>
              <a:rPr lang="en-US" sz="1600" dirty="0"/>
              <a:t>A Chapter Leadership Communication Tool</a:t>
            </a:r>
          </a:p>
        </p:txBody>
      </p:sp>
      <p:sp>
        <p:nvSpPr>
          <p:cNvPr id="19" name="TextBox 18"/>
          <p:cNvSpPr txBox="1"/>
          <p:nvPr/>
        </p:nvSpPr>
        <p:spPr>
          <a:xfrm>
            <a:off x="2743112" y="2765138"/>
            <a:ext cx="6196812" cy="1077218"/>
          </a:xfrm>
          <a:prstGeom prst="rect">
            <a:avLst/>
          </a:prstGeom>
          <a:noFill/>
        </p:spPr>
        <p:txBody>
          <a:bodyPr wrap="square" rtlCol="0">
            <a:spAutoFit/>
          </a:bodyPr>
          <a:lstStyle/>
          <a:p>
            <a:r>
              <a:rPr lang="en-US" altLang="en-US" sz="1600" i="1" u="sng" dirty="0"/>
              <a:t>INTERNATIONAL Unlimited Potential for Networking &amp; Collaboration </a:t>
            </a:r>
          </a:p>
          <a:p>
            <a:r>
              <a:rPr lang="en-US" altLang="en-US" sz="1600" dirty="0"/>
              <a:t>New England | Ohio Valley  |  Denver |  United Kingdom | New York  Japan |  Pennsylvania  |  Beijing, China  |  Houston  | Florida |  Africa  Maryland  |  Taiwan | Shanghai, China | California  |  Iowa |  Chicago</a:t>
            </a:r>
          </a:p>
        </p:txBody>
      </p:sp>
      <p:sp>
        <p:nvSpPr>
          <p:cNvPr id="20" name="TextBox 19"/>
          <p:cNvSpPr txBox="1"/>
          <p:nvPr/>
        </p:nvSpPr>
        <p:spPr>
          <a:xfrm>
            <a:off x="9206397" y="2345442"/>
            <a:ext cx="2863364" cy="3654847"/>
          </a:xfrm>
          <a:prstGeom prst="rect">
            <a:avLst/>
          </a:prstGeom>
          <a:noFill/>
        </p:spPr>
        <p:txBody>
          <a:bodyPr wrap="square" rtlCol="0">
            <a:spAutoFit/>
          </a:bodyPr>
          <a:lstStyle/>
          <a:p>
            <a:pPr marL="182880" lvl="0" indent="-182880">
              <a:lnSpc>
                <a:spcPct val="100000"/>
              </a:lnSpc>
              <a:spcBef>
                <a:spcPts val="0"/>
              </a:spcBef>
              <a:buNone/>
            </a:pPr>
            <a:r>
              <a:rPr lang="en-US" sz="1050" b="1" dirty="0">
                <a:solidFill>
                  <a:srgbClr val="000000"/>
                </a:solidFill>
                <a:ea typeface="Times New Roman" panose="02020603050405020304" pitchFamily="18" charset="0"/>
                <a:cs typeface="Times New Roman" panose="02020603050405020304" pitchFamily="18" charset="0"/>
              </a:rPr>
              <a:t>Co-Chair</a:t>
            </a:r>
            <a:r>
              <a:rPr lang="en-US" sz="1050" dirty="0">
                <a:solidFill>
                  <a:srgbClr val="000000"/>
                </a:solidFill>
                <a:ea typeface="Times New Roman" panose="02020603050405020304" pitchFamily="18" charset="0"/>
                <a:cs typeface="Times New Roman" panose="02020603050405020304" pitchFamily="18" charset="0"/>
              </a:rPr>
              <a:t>: Diane Branham, MBA, BSN, RN, CCRC; University of Colorado Hospital</a:t>
            </a:r>
          </a:p>
          <a:p>
            <a:pPr marL="182880" lvl="0" indent="-182880">
              <a:lnSpc>
                <a:spcPct val="100000"/>
              </a:lnSpc>
              <a:spcBef>
                <a:spcPts val="0"/>
              </a:spcBef>
              <a:buNone/>
            </a:pPr>
            <a:endParaRPr lang="en-US" sz="1050" dirty="0">
              <a:solidFill>
                <a:prstClr val="black"/>
              </a:solidFill>
              <a:ea typeface="Times New Roman" panose="02020603050405020304" pitchFamily="18" charset="0"/>
            </a:endParaRPr>
          </a:p>
          <a:p>
            <a:pPr marL="182880" lvl="0" indent="-182880">
              <a:lnSpc>
                <a:spcPct val="100000"/>
              </a:lnSpc>
              <a:spcBef>
                <a:spcPts val="0"/>
              </a:spcBef>
              <a:buNone/>
            </a:pPr>
            <a:r>
              <a:rPr lang="en-US" sz="1050" b="1" dirty="0">
                <a:solidFill>
                  <a:srgbClr val="000000"/>
                </a:solidFill>
                <a:cs typeface="Times New Roman" panose="02020603050405020304" pitchFamily="18" charset="0"/>
              </a:rPr>
              <a:t>Co-Chair</a:t>
            </a:r>
            <a:r>
              <a:rPr lang="en-US" sz="1050" dirty="0">
                <a:solidFill>
                  <a:srgbClr val="000000"/>
                </a:solidFill>
                <a:cs typeface="Times New Roman" panose="02020603050405020304" pitchFamily="18" charset="0"/>
              </a:rPr>
              <a:t>:  Lori Brunner, BSN, RN, CPN </a:t>
            </a:r>
          </a:p>
          <a:p>
            <a:pPr marL="182880" lvl="0" indent="-182880">
              <a:lnSpc>
                <a:spcPct val="100000"/>
              </a:lnSpc>
              <a:spcBef>
                <a:spcPts val="0"/>
              </a:spcBef>
              <a:buNone/>
            </a:pPr>
            <a:r>
              <a:rPr lang="en-US" sz="1050" dirty="0">
                <a:solidFill>
                  <a:srgbClr val="000000"/>
                </a:solidFill>
                <a:cs typeface="Times New Roman" panose="02020603050405020304" pitchFamily="18" charset="0"/>
              </a:rPr>
              <a:t>       Cincinnati Children’s Hospital</a:t>
            </a:r>
          </a:p>
          <a:p>
            <a:pPr marL="182880" lvl="0" indent="-182880">
              <a:lnSpc>
                <a:spcPct val="100000"/>
              </a:lnSpc>
              <a:spcBef>
                <a:spcPts val="0"/>
              </a:spcBef>
              <a:buNone/>
            </a:pPr>
            <a:endParaRPr lang="en-US" sz="1050" dirty="0">
              <a:solidFill>
                <a:srgbClr val="000000"/>
              </a:solidFill>
              <a:cs typeface="Times New Roman" panose="02020603050405020304" pitchFamily="18" charset="0"/>
            </a:endParaRPr>
          </a:p>
          <a:p>
            <a:pPr marL="182880" lvl="0" indent="-182880">
              <a:lnSpc>
                <a:spcPct val="100000"/>
              </a:lnSpc>
              <a:spcBef>
                <a:spcPts val="0"/>
              </a:spcBef>
              <a:buNone/>
            </a:pPr>
            <a:r>
              <a:rPr lang="en-US" sz="1050" b="1" dirty="0">
                <a:solidFill>
                  <a:srgbClr val="000000"/>
                </a:solidFill>
                <a:ea typeface="Times New Roman" panose="02020603050405020304" pitchFamily="18" charset="0"/>
                <a:cs typeface="Times New Roman" panose="02020603050405020304" pitchFamily="18" charset="0"/>
              </a:rPr>
              <a:t>Board Liaison</a:t>
            </a:r>
            <a:r>
              <a:rPr lang="en-US" sz="1050" dirty="0">
                <a:solidFill>
                  <a:srgbClr val="000000"/>
                </a:solidFill>
                <a:ea typeface="Times New Roman" panose="02020603050405020304" pitchFamily="18" charset="0"/>
                <a:cs typeface="Times New Roman" panose="02020603050405020304" pitchFamily="18" charset="0"/>
              </a:rPr>
              <a:t>: LaShawna Green, BS, RN, CVRN-BC, CCRC, Houston Methodist Research Institute</a:t>
            </a:r>
          </a:p>
          <a:p>
            <a:pPr marL="182880" lvl="0" indent="-182880" algn="ctr">
              <a:lnSpc>
                <a:spcPct val="100000"/>
              </a:lnSpc>
              <a:spcBef>
                <a:spcPts val="0"/>
              </a:spcBef>
              <a:buNone/>
            </a:pPr>
            <a:r>
              <a:rPr lang="en-US" sz="1100" b="1" u="sng" dirty="0">
                <a:solidFill>
                  <a:srgbClr val="000000"/>
                </a:solidFill>
                <a:ea typeface="Times New Roman" panose="02020603050405020304" pitchFamily="18" charset="0"/>
                <a:cs typeface="Times New Roman" panose="02020603050405020304" pitchFamily="18" charset="0"/>
              </a:rPr>
              <a:t>Chapter Advisors</a:t>
            </a:r>
          </a:p>
          <a:p>
            <a:pPr marL="182880" lvl="0" indent="-182880">
              <a:lnSpc>
                <a:spcPct val="100000"/>
              </a:lnSpc>
              <a:spcBef>
                <a:spcPts val="0"/>
              </a:spcBef>
              <a:buNone/>
            </a:pPr>
            <a:r>
              <a:rPr lang="en-US" sz="1050" dirty="0">
                <a:solidFill>
                  <a:srgbClr val="000000"/>
                </a:solidFill>
                <a:ea typeface="Times New Roman" panose="02020603050405020304" pitchFamily="18" charset="0"/>
                <a:cs typeface="Times New Roman" panose="02020603050405020304" pitchFamily="18" charset="0"/>
              </a:rPr>
              <a:t>Mary Larkin, MS, RN, CDE, Mass General </a:t>
            </a:r>
            <a:r>
              <a:rPr lang="en-US" sz="1050" dirty="0" err="1">
                <a:solidFill>
                  <a:srgbClr val="000000"/>
                </a:solidFill>
                <a:ea typeface="Times New Roman" panose="02020603050405020304" pitchFamily="18" charset="0"/>
                <a:cs typeface="Times New Roman" panose="02020603050405020304" pitchFamily="18" charset="0"/>
              </a:rPr>
              <a:t>Hospita</a:t>
            </a:r>
            <a:endParaRPr lang="en-US" sz="1050" dirty="0">
              <a:solidFill>
                <a:srgbClr val="000000"/>
              </a:solidFill>
              <a:ea typeface="Times New Roman" panose="02020603050405020304" pitchFamily="18" charset="0"/>
              <a:cs typeface="Times New Roman" panose="02020603050405020304" pitchFamily="18" charset="0"/>
            </a:endParaRPr>
          </a:p>
          <a:p>
            <a:pPr marL="182880" lvl="0" indent="-182880">
              <a:lnSpc>
                <a:spcPct val="100000"/>
              </a:lnSpc>
              <a:spcBef>
                <a:spcPts val="0"/>
              </a:spcBef>
              <a:buNone/>
            </a:pPr>
            <a:r>
              <a:rPr lang="en-US" sz="1050" dirty="0">
                <a:solidFill>
                  <a:srgbClr val="000000"/>
                </a:solidFill>
                <a:ea typeface="Times New Roman" panose="02020603050405020304" pitchFamily="18" charset="0"/>
                <a:cs typeface="Times New Roman" panose="02020603050405020304" pitchFamily="18" charset="0"/>
              </a:rPr>
              <a:t>l</a:t>
            </a:r>
          </a:p>
          <a:p>
            <a:pPr marL="182880" lvl="0" indent="-182880">
              <a:lnSpc>
                <a:spcPct val="100000"/>
              </a:lnSpc>
              <a:spcBef>
                <a:spcPts val="0"/>
              </a:spcBef>
              <a:buNone/>
            </a:pPr>
            <a:r>
              <a:rPr lang="en-US" sz="1050" dirty="0">
                <a:solidFill>
                  <a:srgbClr val="000000"/>
                </a:solidFill>
                <a:ea typeface="Times New Roman" panose="02020603050405020304" pitchFamily="18" charset="0"/>
                <a:cs typeface="Times New Roman" panose="02020603050405020304" pitchFamily="18" charset="0"/>
              </a:rPr>
              <a:t>Rita Devine, RN, MPA, RN, Rockefeller University</a:t>
            </a:r>
          </a:p>
          <a:p>
            <a:pPr marL="182880" lvl="0" indent="-182880">
              <a:lnSpc>
                <a:spcPct val="100000"/>
              </a:lnSpc>
              <a:spcBef>
                <a:spcPts val="0"/>
              </a:spcBef>
              <a:buNone/>
            </a:pPr>
            <a:endParaRPr lang="en-US" sz="1050" dirty="0">
              <a:solidFill>
                <a:prstClr val="black"/>
              </a:solidFill>
              <a:ea typeface="Times New Roman" panose="02020603050405020304" pitchFamily="18" charset="0"/>
            </a:endParaRPr>
          </a:p>
          <a:p>
            <a:pPr marL="182880" lvl="0" indent="-182880">
              <a:lnSpc>
                <a:spcPct val="100000"/>
              </a:lnSpc>
              <a:spcBef>
                <a:spcPts val="0"/>
              </a:spcBef>
              <a:buNone/>
            </a:pPr>
            <a:r>
              <a:rPr lang="en-US" sz="1050" dirty="0">
                <a:solidFill>
                  <a:srgbClr val="000000"/>
                </a:solidFill>
                <a:ea typeface="Times New Roman" panose="02020603050405020304" pitchFamily="18" charset="0"/>
                <a:cs typeface="Times New Roman" panose="02020603050405020304" pitchFamily="18" charset="0"/>
              </a:rPr>
              <a:t>Noriko Fujiwara,</a:t>
            </a:r>
            <a:r>
              <a:rPr lang="en-US" sz="1050" dirty="0">
                <a:solidFill>
                  <a:prstClr val="black"/>
                </a:solidFill>
              </a:rPr>
              <a:t> MS, RN, OCNS, CCRP, IMSUT Hospital, University of Tokyo, Japan</a:t>
            </a:r>
          </a:p>
          <a:p>
            <a:pPr marL="182880" lvl="0" indent="-182880">
              <a:lnSpc>
                <a:spcPct val="100000"/>
              </a:lnSpc>
              <a:spcBef>
                <a:spcPts val="0"/>
              </a:spcBef>
              <a:buNone/>
            </a:pPr>
            <a:endParaRPr lang="en-US" sz="1050" dirty="0">
              <a:solidFill>
                <a:prstClr val="black"/>
              </a:solidFill>
              <a:ea typeface="Times New Roman" panose="02020603050405020304" pitchFamily="18" charset="0"/>
            </a:endParaRPr>
          </a:p>
          <a:p>
            <a:pPr marL="182880" lvl="0" indent="-182880">
              <a:lnSpc>
                <a:spcPct val="100000"/>
              </a:lnSpc>
              <a:spcBef>
                <a:spcPts val="0"/>
              </a:spcBef>
              <a:buNone/>
            </a:pPr>
            <a:r>
              <a:rPr lang="en-US" sz="1050" dirty="0">
                <a:solidFill>
                  <a:srgbClr val="000000"/>
                </a:solidFill>
                <a:ea typeface="Times New Roman" panose="02020603050405020304" pitchFamily="18" charset="0"/>
                <a:cs typeface="Times New Roman" panose="02020603050405020304" pitchFamily="18" charset="0"/>
              </a:rPr>
              <a:t>Catherine A. Griffith, PhD, RN, Mass General Hospital</a:t>
            </a:r>
          </a:p>
          <a:p>
            <a:pPr marL="182880" lvl="0" indent="-182880">
              <a:lnSpc>
                <a:spcPct val="100000"/>
              </a:lnSpc>
              <a:spcBef>
                <a:spcPts val="0"/>
              </a:spcBef>
              <a:buNone/>
            </a:pPr>
            <a:endParaRPr lang="en-US" sz="1050" dirty="0">
              <a:solidFill>
                <a:prstClr val="black"/>
              </a:solidFill>
              <a:ea typeface="Times New Roman" panose="02020603050405020304" pitchFamily="18" charset="0"/>
            </a:endParaRPr>
          </a:p>
          <a:p>
            <a:pPr marL="182880" lvl="0" indent="-182880">
              <a:lnSpc>
                <a:spcPct val="100000"/>
              </a:lnSpc>
              <a:spcBef>
                <a:spcPts val="0"/>
              </a:spcBef>
              <a:buNone/>
            </a:pPr>
            <a:r>
              <a:rPr lang="en-US" sz="1050" dirty="0">
                <a:solidFill>
                  <a:srgbClr val="000000"/>
                </a:solidFill>
                <a:ea typeface="Times New Roman" panose="02020603050405020304" pitchFamily="18" charset="0"/>
                <a:cs typeface="Times New Roman" panose="02020603050405020304" pitchFamily="18" charset="0"/>
              </a:rPr>
              <a:t>Amy Sbrolla, BS, RN, ACRN, Mass General Hospital</a:t>
            </a:r>
          </a:p>
        </p:txBody>
      </p:sp>
      <p:sp>
        <p:nvSpPr>
          <p:cNvPr id="21" name="TextBox 20"/>
          <p:cNvSpPr txBox="1"/>
          <p:nvPr/>
        </p:nvSpPr>
        <p:spPr>
          <a:xfrm>
            <a:off x="5402783" y="3850125"/>
            <a:ext cx="3607479" cy="830997"/>
          </a:xfrm>
          <a:prstGeom prst="rect">
            <a:avLst/>
          </a:prstGeom>
          <a:noFill/>
        </p:spPr>
        <p:txBody>
          <a:bodyPr wrap="square" rtlCol="0">
            <a:spAutoFit/>
          </a:bodyPr>
          <a:lstStyle/>
          <a:p>
            <a:r>
              <a:rPr lang="en-US" altLang="en-US" sz="1600" dirty="0">
                <a:latin typeface="Arial Narrow" panose="020B0606020202030204" pitchFamily="34" charset="0"/>
              </a:rPr>
              <a:t>Support the development of  a Virtual Chapter to connect </a:t>
            </a:r>
            <a:r>
              <a:rPr lang="en-US" altLang="en-US" sz="1600">
                <a:latin typeface="Arial Narrow" panose="020B0606020202030204" pitchFamily="34" charset="0"/>
              </a:rPr>
              <a:t>CRNs around the globe.</a:t>
            </a:r>
            <a:endParaRPr lang="en-US" altLang="en-US" sz="1600" dirty="0">
              <a:latin typeface="Arial Narrow" panose="020B0606020202030204" pitchFamily="34" charset="0"/>
            </a:endParaRPr>
          </a:p>
          <a:p>
            <a:r>
              <a:rPr lang="en-US" altLang="en-US" sz="1600" dirty="0">
                <a:latin typeface="Arial Narrow" panose="020B0606020202030204" pitchFamily="34" charset="0"/>
              </a:rPr>
              <a:t>Expand Chapter Development support system</a:t>
            </a:r>
            <a:endParaRPr lang="en-US" dirty="0"/>
          </a:p>
        </p:txBody>
      </p:sp>
      <p:sp>
        <p:nvSpPr>
          <p:cNvPr id="22" name="TextBox 21"/>
          <p:cNvSpPr txBox="1"/>
          <p:nvPr/>
        </p:nvSpPr>
        <p:spPr>
          <a:xfrm>
            <a:off x="5474976" y="4801719"/>
            <a:ext cx="3501970" cy="830997"/>
          </a:xfrm>
          <a:prstGeom prst="rect">
            <a:avLst/>
          </a:prstGeom>
          <a:noFill/>
        </p:spPr>
        <p:txBody>
          <a:bodyPr wrap="square" rtlCol="0">
            <a:spAutoFit/>
          </a:bodyPr>
          <a:lstStyle/>
          <a:p>
            <a:r>
              <a:rPr lang="en-US" altLang="en-US" sz="1600" b="1" dirty="0"/>
              <a:t>Lead the Way</a:t>
            </a:r>
            <a:r>
              <a:rPr lang="en-US" altLang="en-US" sz="1600" dirty="0"/>
              <a:t>! Increase CRN networking opportunities and advance CRN practice</a:t>
            </a:r>
          </a:p>
        </p:txBody>
      </p:sp>
      <p:sp>
        <p:nvSpPr>
          <p:cNvPr id="6" name="Rectangle 5"/>
          <p:cNvSpPr/>
          <p:nvPr/>
        </p:nvSpPr>
        <p:spPr>
          <a:xfrm>
            <a:off x="171450" y="268665"/>
            <a:ext cx="8682254" cy="584775"/>
          </a:xfrm>
          <a:prstGeom prst="rect">
            <a:avLst/>
          </a:prstGeom>
          <a:noFill/>
        </p:spPr>
        <p:txBody>
          <a:bodyPr wrap="square" lIns="91440" tIns="45720" rIns="91440" bIns="45720">
            <a:spAutoFit/>
          </a:bodyPr>
          <a:lstStyle/>
          <a:p>
            <a:pPr algn="ctr"/>
            <a:r>
              <a:rPr lang="en-US" sz="3200" b="1" dirty="0">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IACRN Chapter Governance Committee</a:t>
            </a:r>
          </a:p>
        </p:txBody>
      </p:sp>
      <p:sp>
        <p:nvSpPr>
          <p:cNvPr id="7" name="TextBox 6"/>
          <p:cNvSpPr txBox="1"/>
          <p:nvPr/>
        </p:nvSpPr>
        <p:spPr>
          <a:xfrm>
            <a:off x="2224454" y="6103082"/>
            <a:ext cx="9328638" cy="646331"/>
          </a:xfrm>
          <a:prstGeom prst="rect">
            <a:avLst/>
          </a:prstGeom>
          <a:noFill/>
        </p:spPr>
        <p:txBody>
          <a:bodyPr wrap="square" rtlCol="0">
            <a:spAutoFit/>
          </a:bodyPr>
          <a:lstStyle/>
          <a:p>
            <a:endParaRPr lang="en-US" b="1" i="1" dirty="0">
              <a:solidFill>
                <a:srgbClr val="CE443B"/>
              </a:solidFill>
              <a:latin typeface="Arial" panose="020B0604020202020204" pitchFamily="34" charset="0"/>
              <a:cs typeface="Arial" panose="020B0604020202020204" pitchFamily="34" charset="0"/>
            </a:endParaRPr>
          </a:p>
          <a:p>
            <a:r>
              <a:rPr lang="en-US" b="1" i="1" dirty="0">
                <a:solidFill>
                  <a:srgbClr val="CE443B"/>
                </a:solidFill>
                <a:latin typeface="Arial" panose="020B0604020202020204" pitchFamily="34" charset="0"/>
                <a:cs typeface="Arial" panose="020B0604020202020204" pitchFamily="34" charset="0"/>
              </a:rPr>
              <a:t>Enhancing clinical research quality and safety through specialized nursing practice.</a:t>
            </a:r>
          </a:p>
        </p:txBody>
      </p:sp>
      <p:sp>
        <p:nvSpPr>
          <p:cNvPr id="3" name="Rectangle 2"/>
          <p:cNvSpPr/>
          <p:nvPr/>
        </p:nvSpPr>
        <p:spPr>
          <a:xfrm>
            <a:off x="29308" y="6135086"/>
            <a:ext cx="2438400" cy="523220"/>
          </a:xfrm>
          <a:prstGeom prst="rect">
            <a:avLst/>
          </a:prstGeom>
        </p:spPr>
        <p:txBody>
          <a:bodyPr wrap="square">
            <a:spAutoFit/>
          </a:bodyPr>
          <a:lstStyle/>
          <a:p>
            <a:pPr algn="ctr"/>
            <a:r>
              <a:rPr lang="en-US" sz="1400" b="1" dirty="0">
                <a:solidFill>
                  <a:srgbClr val="0070C0"/>
                </a:solidFill>
              </a:rPr>
              <a:t>Chapter Governance Committee</a:t>
            </a:r>
          </a:p>
        </p:txBody>
      </p:sp>
      <p:pic>
        <p:nvPicPr>
          <p:cNvPr id="1034" name="Picture 10" descr="See the source imag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2562" y="4198673"/>
            <a:ext cx="1951892" cy="195601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7ECF7EF-4D52-4B14-B305-45BCF5899A61}"/>
              </a:ext>
            </a:extLst>
          </p:cNvPr>
          <p:cNvSpPr txBox="1"/>
          <p:nvPr/>
        </p:nvSpPr>
        <p:spPr>
          <a:xfrm>
            <a:off x="2901105" y="5401570"/>
            <a:ext cx="5652654" cy="584775"/>
          </a:xfrm>
          <a:prstGeom prst="rect">
            <a:avLst/>
          </a:prstGeom>
          <a:noFill/>
        </p:spPr>
        <p:txBody>
          <a:bodyPr wrap="square" rtlCol="0">
            <a:spAutoFit/>
          </a:bodyPr>
          <a:lstStyle/>
          <a:p>
            <a:r>
              <a:rPr lang="en-US" altLang="en-US" sz="1600" dirty="0"/>
              <a:t>Email: </a:t>
            </a:r>
            <a:r>
              <a:rPr lang="en-US" altLang="en-US" sz="1600" dirty="0">
                <a:hlinkClick r:id="rId6"/>
              </a:rPr>
              <a:t>IACRN@ICARN.org</a:t>
            </a:r>
            <a:endParaRPr lang="en-US" altLang="en-US" sz="1600" dirty="0"/>
          </a:p>
          <a:p>
            <a:r>
              <a:rPr lang="en-US" altLang="en-US" sz="1600" dirty="0"/>
              <a:t>Subject line: Join Chapter Governance Committee today! </a:t>
            </a:r>
          </a:p>
        </p:txBody>
      </p:sp>
      <p:pic>
        <p:nvPicPr>
          <p:cNvPr id="8" name="Picture 7" descr="Logo, company name&#10;&#10;Description automatically generated">
            <a:extLst>
              <a:ext uri="{FF2B5EF4-FFF2-40B4-BE49-F238E27FC236}">
                <a16:creationId xmlns:a16="http://schemas.microsoft.com/office/drawing/2014/main" id="{A8E2493F-4302-6302-B063-E63ED6D0F03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207954" y="155572"/>
            <a:ext cx="1342398" cy="1342398"/>
          </a:xfrm>
          <a:prstGeom prst="rect">
            <a:avLst/>
          </a:prstGeom>
        </p:spPr>
      </p:pic>
      <p:pic>
        <p:nvPicPr>
          <p:cNvPr id="25" name="Audio 24">
            <a:hlinkClick r:id="" action="ppaction://media"/>
            <a:extLst>
              <a:ext uri="{FF2B5EF4-FFF2-40B4-BE49-F238E27FC236}">
                <a16:creationId xmlns:a16="http://schemas.microsoft.com/office/drawing/2014/main" id="{CA0B50F4-0855-BAF1-64B1-ECAE2206C98D}"/>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2098415082"/>
      </p:ext>
    </p:extLst>
  </p:cSld>
  <p:clrMapOvr>
    <a:masterClrMapping/>
  </p:clrMapOvr>
  <mc:AlternateContent xmlns:mc="http://schemas.openxmlformats.org/markup-compatibility/2006" xmlns:p14="http://schemas.microsoft.com/office/powerpoint/2010/main">
    <mc:Choice Requires="p14">
      <p:transition spd="slow" p14:dur="2000" advTm="57895"/>
    </mc:Choice>
    <mc:Fallback xmlns="">
      <p:transition spd="slow" advTm="5789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5"/>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472</TotalTime>
  <Words>457</Words>
  <Application>Microsoft Office PowerPoint</Application>
  <PresentationFormat>Widescreen</PresentationFormat>
  <Paragraphs>41</Paragraphs>
  <Slides>1</Slides>
  <Notes>1</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Arial Narrow</vt:lpstr>
      <vt:lpstr>Calibri</vt:lpstr>
      <vt:lpstr>Calibri Light</vt:lpstr>
      <vt:lpstr>Wingdings</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IACRN ________ Committee  Enhancing Clinical Research Quality &amp; Safety Through Specialized Nursing Practice</dc:title>
  <dc:creator>Samantha</dc:creator>
  <cp:lastModifiedBy>Linda Alexander</cp:lastModifiedBy>
  <cp:revision>53</cp:revision>
  <cp:lastPrinted>2019-10-14T01:34:00Z</cp:lastPrinted>
  <dcterms:created xsi:type="dcterms:W3CDTF">2018-07-10T01:39:43Z</dcterms:created>
  <dcterms:modified xsi:type="dcterms:W3CDTF">2023-11-02T14:01:48Z</dcterms:modified>
</cp:coreProperties>
</file>