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7" r:id="rId4"/>
    <p:sldId id="268" r:id="rId5"/>
    <p:sldId id="258" r:id="rId6"/>
    <p:sldId id="272" r:id="rId7"/>
    <p:sldId id="259" r:id="rId8"/>
    <p:sldId id="263" r:id="rId9"/>
    <p:sldId id="260" r:id="rId10"/>
  </p:sldIdLst>
  <p:sldSz cx="9144000" cy="6858000" type="screen4x3"/>
  <p:notesSz cx="7010400" cy="92964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8B97A1"/>
    <a:srgbClr val="2457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09" autoAdjust="0"/>
  </p:normalViewPr>
  <p:slideViewPr>
    <p:cSldViewPr>
      <p:cViewPr>
        <p:scale>
          <a:sx n="59" d="100"/>
          <a:sy n="59" d="100"/>
        </p:scale>
        <p:origin x="-181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3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2771"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defRPr>
            </a:lvl1pPr>
          </a:lstStyle>
          <a:p>
            <a:pPr>
              <a:defRPr/>
            </a:pPr>
            <a:fld id="{96BEE180-643B-43A6-832B-CE65A6A0D2CD}" type="datetimeFigureOut">
              <a:rPr lang="en-US"/>
              <a:pPr>
                <a:defRPr/>
              </a:pPr>
              <a:t>10/11/2016</a:t>
            </a:fld>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2775"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a:defRPr sz="1200"/>
            </a:lvl1pPr>
          </a:lstStyle>
          <a:p>
            <a:fld id="{3696CE4A-540F-4C04-B796-7FAED01CEC38}" type="slidenum">
              <a:rPr lang="en-US" altLang="en-US"/>
              <a:pPr/>
              <a:t>‹#›</a:t>
            </a:fld>
            <a:endParaRPr lang="en-US" altLang="en-US"/>
          </a:p>
        </p:txBody>
      </p:sp>
    </p:spTree>
    <p:extLst>
      <p:ext uri="{BB962C8B-B14F-4D97-AF65-F5344CB8AC3E}">
        <p14:creationId xmlns:p14="http://schemas.microsoft.com/office/powerpoint/2010/main" val="1470801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the members of the MMC Committee.  I want to take this time to thank them for their hard work and continuing support of this committee.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2</a:t>
            </a:fld>
            <a:endParaRPr lang="en-US" altLang="en-US"/>
          </a:p>
        </p:txBody>
      </p:sp>
    </p:spTree>
    <p:extLst>
      <p:ext uri="{BB962C8B-B14F-4D97-AF65-F5344CB8AC3E}">
        <p14:creationId xmlns:p14="http://schemas.microsoft.com/office/powerpoint/2010/main" val="276789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main goals for 2016-Increase IACRN Membership and Retain IACRN members</a:t>
            </a:r>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3</a:t>
            </a:fld>
            <a:endParaRPr lang="en-US" altLang="en-US"/>
          </a:p>
        </p:txBody>
      </p:sp>
    </p:spTree>
    <p:extLst>
      <p:ext uri="{BB962C8B-B14F-4D97-AF65-F5344CB8AC3E}">
        <p14:creationId xmlns:p14="http://schemas.microsoft.com/office/powerpoint/2010/main" val="2638407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ea typeface="ＭＳ Ｐゴシック" pitchFamily="34" charset="-128"/>
              </a:rPr>
              <a:t>We have 252 current active members from 12 countries.</a:t>
            </a:r>
            <a:r>
              <a:rPr lang="en-GB" altLang="en-US" baseline="0" dirty="0" smtClean="0">
                <a:ea typeface="ＭＳ Ｐゴシック" pitchFamily="34" charset="-128"/>
              </a:rPr>
              <a:t> If you view our infographics , you will see the countries that are represented. We continue to have six levels of membership. We are working on developing metrics that we can use for tracking outcomes as we continue to grow as an organization. We are in the process of sending a letter to lapsed members to reengage them as we are now considered a speciality practice. We again this year are providing 5 year pins to those who have been a member to five years.  We have 22 members celebrating 5 years with IACRN. I would like to take this time to recognize the 5 nurses who are in our audience who should have received a pin in their bag: </a:t>
            </a:r>
            <a:r>
              <a:rPr lang="en-US" sz="1200" kern="1200" dirty="0" smtClean="0">
                <a:solidFill>
                  <a:schemeClr val="tx1"/>
                </a:solidFill>
                <a:effectLst/>
                <a:latin typeface="Calibri" pitchFamily="34" charset="0"/>
                <a:ea typeface="+mn-ea"/>
                <a:cs typeface="+mn-cs"/>
              </a:rPr>
              <a:t>Diane Branham</a:t>
            </a:r>
          </a:p>
          <a:p>
            <a:r>
              <a:rPr lang="en-US" sz="1200" kern="1200" dirty="0" smtClean="0">
                <a:solidFill>
                  <a:schemeClr val="tx1"/>
                </a:solidFill>
                <a:effectLst/>
                <a:latin typeface="Calibri" pitchFamily="34" charset="0"/>
                <a:ea typeface="+mn-ea"/>
                <a:cs typeface="+mn-cs"/>
              </a:rPr>
              <a:t>Rita Devine</a:t>
            </a:r>
          </a:p>
          <a:p>
            <a:r>
              <a:rPr lang="en-US" sz="1200" kern="1200" dirty="0" smtClean="0">
                <a:solidFill>
                  <a:schemeClr val="tx1"/>
                </a:solidFill>
                <a:effectLst/>
                <a:latin typeface="Calibri" pitchFamily="34" charset="0"/>
                <a:ea typeface="+mn-ea"/>
                <a:cs typeface="+mn-cs"/>
              </a:rPr>
              <a:t>Cheryl Fisher</a:t>
            </a:r>
          </a:p>
          <a:p>
            <a:r>
              <a:rPr lang="en-US" sz="1200" kern="1200" dirty="0" smtClean="0">
                <a:solidFill>
                  <a:schemeClr val="tx1"/>
                </a:solidFill>
                <a:effectLst/>
                <a:latin typeface="Calibri" pitchFamily="34" charset="0"/>
                <a:ea typeface="+mn-ea"/>
                <a:cs typeface="+mn-cs"/>
              </a:rPr>
              <a:t>Kathleen </a:t>
            </a:r>
            <a:r>
              <a:rPr lang="en-US" sz="1200" kern="1200" dirty="0" err="1" smtClean="0">
                <a:solidFill>
                  <a:schemeClr val="tx1"/>
                </a:solidFill>
                <a:effectLst/>
                <a:latin typeface="Calibri" pitchFamily="34" charset="0"/>
                <a:ea typeface="+mn-ea"/>
                <a:cs typeface="+mn-cs"/>
              </a:rPr>
              <a:t>Grinke</a:t>
            </a:r>
            <a:endParaRPr lang="en-US" sz="12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Kathy Hall</a:t>
            </a:r>
          </a:p>
          <a:p>
            <a:r>
              <a:rPr lang="en-GB" altLang="en-US" baseline="0" dirty="0" smtClean="0">
                <a:ea typeface="ＭＳ Ｐゴシック" pitchFamily="34" charset="-128"/>
              </a:rPr>
              <a:t>The other members will be sent the pin as a token of our appreciation of their support for the organization.  We are resourcing a membership table at the conference this year. </a:t>
            </a:r>
            <a:r>
              <a:rPr lang="en-US" altLang="en-US" sz="2400" dirty="0" smtClean="0">
                <a:ea typeface="ＭＳ Ｐゴシック" pitchFamily="34" charset="-128"/>
              </a:rPr>
              <a:t>Stop by and pick up some membership brochures to take back with you for colleagues.  You can also have them go to the </a:t>
            </a:r>
            <a:r>
              <a:rPr lang="en-US" altLang="en-US" sz="2400" dirty="0" err="1" smtClean="0">
                <a:ea typeface="ＭＳ Ｐゴシック" pitchFamily="34" charset="-128"/>
              </a:rPr>
              <a:t>iacrn</a:t>
            </a:r>
            <a:r>
              <a:rPr lang="en-US" altLang="en-US" sz="2400" dirty="0" smtClean="0">
                <a:ea typeface="ＭＳ Ｐゴシック" pitchFamily="34" charset="-128"/>
              </a:rPr>
              <a:t> website where they are readily available for printing</a:t>
            </a:r>
            <a:r>
              <a:rPr lang="en-GB" altLang="en-US" sz="1200" dirty="0" smtClean="0">
                <a:ea typeface="ＭＳ Ｐゴシック" pitchFamily="34" charset="-128"/>
              </a:rPr>
              <a:t>.</a:t>
            </a:r>
            <a:r>
              <a:rPr lang="en-GB" altLang="en-US" sz="1200" baseline="0" dirty="0" smtClean="0">
                <a:ea typeface="ＭＳ Ｐゴシック" pitchFamily="34" charset="-128"/>
              </a:rPr>
              <a:t> </a:t>
            </a:r>
            <a:endParaRPr lang="en-US" altLang="en-US" sz="2400" dirty="0" smtClean="0">
              <a:ea typeface="ＭＳ Ｐゴシック" pitchFamily="34" charset="-128"/>
            </a:endParaRPr>
          </a:p>
        </p:txBody>
      </p:sp>
      <p:sp>
        <p:nvSpPr>
          <p:cNvPr id="1945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itchFamily="34" charset="0"/>
                <a:ea typeface="ＭＳ Ｐゴシック" pitchFamily="34" charset="-128"/>
              </a:defRPr>
            </a:lvl1pPr>
            <a:lvl2pPr marL="742950" indent="-285750" defTabSz="931863">
              <a:defRPr sz="2400">
                <a:solidFill>
                  <a:schemeClr val="tx1"/>
                </a:solidFill>
                <a:latin typeface="Arial" pitchFamily="34" charset="0"/>
                <a:ea typeface="ＭＳ Ｐゴシック" pitchFamily="34" charset="-128"/>
              </a:defRPr>
            </a:lvl2pPr>
            <a:lvl3pPr marL="1143000" indent="-228600" defTabSz="931863">
              <a:defRPr sz="2400">
                <a:solidFill>
                  <a:schemeClr val="tx1"/>
                </a:solidFill>
                <a:latin typeface="Arial" pitchFamily="34" charset="0"/>
                <a:ea typeface="ＭＳ Ｐゴシック" pitchFamily="34" charset="-128"/>
              </a:defRPr>
            </a:lvl3pPr>
            <a:lvl4pPr marL="1600200" indent="-228600" defTabSz="931863">
              <a:defRPr sz="2400">
                <a:solidFill>
                  <a:schemeClr val="tx1"/>
                </a:solidFill>
                <a:latin typeface="Arial" pitchFamily="34" charset="0"/>
                <a:ea typeface="ＭＳ Ｐゴシック" pitchFamily="34" charset="-128"/>
              </a:defRPr>
            </a:lvl4pPr>
            <a:lvl5pPr marL="2057400" indent="-228600" defTabSz="931863">
              <a:defRPr sz="24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FD6B668-A95D-4B9D-92DD-B2AE54D671E4}" type="slidenum">
              <a:rPr lang="en-US" altLang="en-US" sz="120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t>In</a:t>
            </a:r>
            <a:r>
              <a:rPr lang="en-US" baseline="0" dirty="0" smtClean="0"/>
              <a:t> terms of marketing, we </a:t>
            </a:r>
            <a:r>
              <a:rPr lang="en-US" sz="1200" baseline="0" dirty="0" smtClean="0"/>
              <a:t>c</a:t>
            </a:r>
            <a:r>
              <a:rPr lang="en-US" altLang="en-US" sz="1200" dirty="0" smtClean="0"/>
              <a:t>ontinue to develop marketing strategies with board to raise awareness around Clinical Research Nursing</a:t>
            </a:r>
          </a:p>
          <a:p>
            <a:pPr>
              <a:spcBef>
                <a:spcPct val="0"/>
              </a:spcBef>
            </a:pPr>
            <a:endParaRPr lang="en-US" altLang="en-US" sz="1200" dirty="0" smtClean="0"/>
          </a:p>
          <a:p>
            <a:pPr>
              <a:spcBef>
                <a:spcPct val="0"/>
              </a:spcBef>
            </a:pPr>
            <a:r>
              <a:rPr lang="en-US" altLang="en-US" sz="1200" dirty="0" smtClean="0"/>
              <a:t>Modifying list of marketing materials highlighting benefits of joining IACRN (website, brochure, poster display, FAQ sheets)</a:t>
            </a:r>
          </a:p>
          <a:p>
            <a:pPr>
              <a:spcBef>
                <a:spcPct val="0"/>
              </a:spcBef>
            </a:pPr>
            <a:endParaRPr lang="en-US" altLang="en-US" sz="1200" dirty="0" smtClean="0"/>
          </a:p>
          <a:p>
            <a:pPr>
              <a:spcBef>
                <a:spcPct val="0"/>
              </a:spcBef>
            </a:pPr>
            <a:r>
              <a:rPr lang="en-US" altLang="en-US" sz="1200" dirty="0" smtClean="0"/>
              <a:t>Providing educational forum on leadership development opportunities within a professional organization</a:t>
            </a:r>
          </a:p>
          <a:p>
            <a:pPr>
              <a:spcBef>
                <a:spcPct val="0"/>
              </a:spcBef>
            </a:pPr>
            <a:endParaRPr lang="en-US" altLang="en-US" sz="1200" dirty="0" smtClean="0"/>
          </a:p>
          <a:p>
            <a:pPr>
              <a:spcBef>
                <a:spcPct val="0"/>
              </a:spcBef>
            </a:pPr>
            <a:r>
              <a:rPr lang="en-US" altLang="en-US" sz="1200" dirty="0" smtClean="0"/>
              <a:t>Providing session on leading change within a professional organization</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5</a:t>
            </a:fld>
            <a:endParaRPr lang="en-US" altLang="en-US"/>
          </a:p>
        </p:txBody>
      </p:sp>
    </p:spTree>
    <p:extLst>
      <p:ext uri="{BB962C8B-B14F-4D97-AF65-F5344CB8AC3E}">
        <p14:creationId xmlns:p14="http://schemas.microsoft.com/office/powerpoint/2010/main" val="260635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en-US" dirty="0" smtClean="0"/>
              <a:t>Updating website links</a:t>
            </a:r>
          </a:p>
          <a:p>
            <a:pPr lvl="1"/>
            <a:r>
              <a:rPr lang="en-US" altLang="en-US" dirty="0" smtClean="0"/>
              <a:t>Facilitating “In the Loop” newsletter and may be seeking volunteers to assist in developing short</a:t>
            </a:r>
            <a:r>
              <a:rPr lang="en-US" altLang="en-US" baseline="0" dirty="0" smtClean="0"/>
              <a:t> articles.</a:t>
            </a:r>
            <a:endParaRPr lang="en-US" altLang="en-US" dirty="0" smtClean="0"/>
          </a:p>
          <a:p>
            <a:pPr lvl="1"/>
            <a:r>
              <a:rPr lang="en-US" altLang="en-US" dirty="0" smtClean="0"/>
              <a:t>Increased social media platform</a:t>
            </a:r>
          </a:p>
          <a:p>
            <a:pPr lvl="2"/>
            <a:r>
              <a:rPr lang="en-US" altLang="en-US" dirty="0" smtClean="0"/>
              <a:t>Twitter-594 followers; </a:t>
            </a:r>
          </a:p>
          <a:p>
            <a:pPr lvl="3"/>
            <a:r>
              <a:rPr lang="en-US" altLang="en-US" dirty="0" smtClean="0"/>
              <a:t>3 twitter chats-90 participants, 951 tweets</a:t>
            </a:r>
          </a:p>
          <a:p>
            <a:pPr lvl="2"/>
            <a:r>
              <a:rPr lang="en-US" altLang="en-US" dirty="0" smtClean="0"/>
              <a:t>Special shout out to Gordon Hill, Jennifer Allison and Kate</a:t>
            </a:r>
            <a:r>
              <a:rPr lang="en-US" altLang="en-US" baseline="0" dirty="0" smtClean="0"/>
              <a:t> Donovan who have spearheaded this initiative</a:t>
            </a:r>
            <a:endParaRPr lang="en-US" altLang="en-US" dirty="0" smtClean="0"/>
          </a:p>
          <a:p>
            <a:pPr lvl="2"/>
            <a:r>
              <a:rPr lang="en-US" altLang="en-US" dirty="0" smtClean="0"/>
              <a:t>Linked In-793 members</a:t>
            </a:r>
          </a:p>
          <a:p>
            <a:pPr lvl="2"/>
            <a:r>
              <a:rPr lang="en-US" altLang="en-US" sz="2400" dirty="0" smtClean="0"/>
              <a:t>Facebook-698 followers-Thanks to Amy </a:t>
            </a:r>
            <a:r>
              <a:rPr lang="en-US" altLang="en-US" sz="2400" dirty="0" err="1" smtClean="0"/>
              <a:t>Sbrolla</a:t>
            </a:r>
            <a:r>
              <a:rPr lang="en-US" altLang="en-US" sz="2400" dirty="0" smtClean="0"/>
              <a:t> for updating Facebook and adding photos from past events</a:t>
            </a:r>
          </a:p>
          <a:p>
            <a:pPr lvl="2"/>
            <a:r>
              <a:rPr lang="en-US" altLang="en-US" sz="2400" dirty="0" smtClean="0"/>
              <a:t>Website-77 discussion topics</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6</a:t>
            </a:fld>
            <a:endParaRPr lang="en-US" altLang="en-US"/>
          </a:p>
        </p:txBody>
      </p:sp>
    </p:spTree>
    <p:extLst>
      <p:ext uri="{BB962C8B-B14F-4D97-AF65-F5344CB8AC3E}">
        <p14:creationId xmlns:p14="http://schemas.microsoft.com/office/powerpoint/2010/main" val="286568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7</a:t>
            </a:fld>
            <a:endParaRPr lang="en-US" altLang="en-US"/>
          </a:p>
        </p:txBody>
      </p:sp>
    </p:spTree>
    <p:extLst>
      <p:ext uri="{BB962C8B-B14F-4D97-AF65-F5344CB8AC3E}">
        <p14:creationId xmlns:p14="http://schemas.microsoft.com/office/powerpoint/2010/main" val="541713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_IACRN_final"/>
          <p:cNvPicPr>
            <a:picLocks noChangeAspect="1" noChangeArrowheads="1"/>
          </p:cNvPicPr>
          <p:nvPr userDrawn="1"/>
        </p:nvPicPr>
        <p:blipFill>
          <a:blip r:embed="rId2" cstate="print"/>
          <a:srcRect/>
          <a:stretch>
            <a:fillRect/>
          </a:stretch>
        </p:blipFill>
        <p:spPr bwMode="auto">
          <a:xfrm>
            <a:off x="2667000" y="0"/>
            <a:ext cx="3810000" cy="1893888"/>
          </a:xfrm>
          <a:prstGeom prst="rect">
            <a:avLst/>
          </a:prstGeom>
          <a:noFill/>
          <a:ln w="9525">
            <a:noFill/>
            <a:miter lim="800000"/>
            <a:headEnd/>
            <a:tailEnd/>
          </a:ln>
        </p:spPr>
      </p:pic>
      <p:sp>
        <p:nvSpPr>
          <p:cNvPr id="5" name="Rectangle 4"/>
          <p:cNvSpPr/>
          <p:nvPr userDrawn="1"/>
        </p:nvSpPr>
        <p:spPr>
          <a:xfrm>
            <a:off x="0" y="0"/>
            <a:ext cx="381000" cy="6858000"/>
          </a:xfrm>
          <a:prstGeom prst="rect">
            <a:avLst/>
          </a:prstGeom>
          <a:gradFill flip="none" rotWithShape="1">
            <a:gsLst>
              <a:gs pos="0">
                <a:schemeClr val="accent6"/>
              </a:gs>
              <a:gs pos="62000">
                <a:srgbClr val="0099FF"/>
              </a:gs>
              <a:gs pos="9000">
                <a:schemeClr val="accent6"/>
              </a:gs>
              <a:gs pos="70000">
                <a:srgbClr val="C4D6EB"/>
              </a:gs>
              <a:gs pos="100000">
                <a:srgbClr val="FFEBFA"/>
              </a:gs>
            </a:gsLst>
            <a:lin ang="5400000" scaled="1"/>
            <a:tileRect/>
          </a:gra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accent6"/>
              </a:solidFill>
            </a:endParaRPr>
          </a:p>
        </p:txBody>
      </p:sp>
      <p:sp>
        <p:nvSpPr>
          <p:cNvPr id="2" name="Title 1"/>
          <p:cNvSpPr>
            <a:spLocks noGrp="1"/>
          </p:cNvSpPr>
          <p:nvPr>
            <p:ph type="ctrTitle"/>
          </p:nvPr>
        </p:nvSpPr>
        <p:spPr>
          <a:xfrm>
            <a:off x="685800" y="2130425"/>
            <a:ext cx="7772400" cy="1470025"/>
          </a:xfrm>
        </p:spPr>
        <p:txBody>
          <a:bodyPr/>
          <a:lstStyle>
            <a:lvl1pPr>
              <a:defRPr b="1">
                <a:solidFill>
                  <a:srgbClr val="0099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i="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9FAF605-F68B-4423-9550-4BC473470ADF}" type="datetimeFigureOut">
              <a:rPr lang="en-US"/>
              <a:pPr>
                <a:defRPr/>
              </a:pPr>
              <a:t>10/11/2016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115AE534-F252-4CD5-9D59-21BF82FB8C1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7DA651E-F09D-488C-8145-96C141D28BBE}" type="datetimeFigureOut">
              <a:rPr lang="en-US"/>
              <a:pPr>
                <a:defRPr/>
              </a:pPr>
              <a:t>10/11/2016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5824FE08-6A56-40F4-AB48-2ED168D3669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Logo_IACRN_final"/>
          <p:cNvPicPr>
            <a:picLocks noChangeAspect="1" noChangeArrowheads="1"/>
          </p:cNvPicPr>
          <p:nvPr userDrawn="1"/>
        </p:nvPicPr>
        <p:blipFill>
          <a:blip r:embed="rId2" cstate="print"/>
          <a:srcRect/>
          <a:stretch>
            <a:fillRect/>
          </a:stretch>
        </p:blipFill>
        <p:spPr bwMode="auto">
          <a:xfrm>
            <a:off x="7607300" y="6094413"/>
            <a:ext cx="1536700" cy="763587"/>
          </a:xfrm>
          <a:prstGeom prst="rect">
            <a:avLst/>
          </a:prstGeom>
          <a:noFill/>
          <a:ln w="9525">
            <a:noFill/>
            <a:miter lim="800000"/>
            <a:headEnd/>
            <a:tailEnd/>
          </a:ln>
        </p:spPr>
      </p:pic>
      <p:sp>
        <p:nvSpPr>
          <p:cNvPr id="5" name="Rectangle 4"/>
          <p:cNvSpPr/>
          <p:nvPr userDrawn="1"/>
        </p:nvSpPr>
        <p:spPr>
          <a:xfrm>
            <a:off x="0" y="0"/>
            <a:ext cx="381000" cy="6858000"/>
          </a:xfrm>
          <a:prstGeom prst="rect">
            <a:avLst/>
          </a:prstGeom>
          <a:gradFill flip="none" rotWithShape="1">
            <a:gsLst>
              <a:gs pos="0">
                <a:schemeClr val="accent6"/>
              </a:gs>
              <a:gs pos="62000">
                <a:srgbClr val="0099FF"/>
              </a:gs>
              <a:gs pos="9000">
                <a:schemeClr val="accent6"/>
              </a:gs>
              <a:gs pos="70000">
                <a:srgbClr val="C4D6EB"/>
              </a:gs>
              <a:gs pos="100000">
                <a:srgbClr val="FFEBFA"/>
              </a:gs>
            </a:gsLst>
            <a:lin ang="5400000" scaled="1"/>
            <a:tileRect/>
          </a:gra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accent6"/>
              </a:solidFill>
            </a:endParaRPr>
          </a:p>
        </p:txBody>
      </p:sp>
      <p:sp>
        <p:nvSpPr>
          <p:cNvPr id="2" name="Title 1"/>
          <p:cNvSpPr>
            <a:spLocks noGrp="1"/>
          </p:cNvSpPr>
          <p:nvPr>
            <p:ph type="title"/>
          </p:nvPr>
        </p:nvSpPr>
        <p:spPr>
          <a:xfrm>
            <a:off x="685800" y="274638"/>
            <a:ext cx="8001000" cy="1143000"/>
          </a:xfrm>
        </p:spPr>
        <p:txBody>
          <a:bodyPr/>
          <a:lstStyle>
            <a:lvl1pPr>
              <a:defRPr b="1">
                <a:solidFill>
                  <a:srgbClr val="00B0F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2665805-90AC-4B6F-8749-9E8C117A8E16}" type="datetimeFigureOut">
              <a:rPr lang="en-US"/>
              <a:pPr>
                <a:defRPr/>
              </a:pPr>
              <a:t>10/11/2016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B4BC8FAB-36A8-4CE3-AE8B-98331AE6B1C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2E462A-CD12-4C2A-8635-18FBF29ED8B4}" type="datetimeFigureOut">
              <a:rPr lang="en-US"/>
              <a:pPr>
                <a:defRPr/>
              </a:pPr>
              <a:t>10/11/2016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449AC72E-2393-4342-9F51-E8E96AA4C6B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25CBC59-4AB6-4D60-A84C-87415186FD58}" type="datetimeFigureOut">
              <a:rPr lang="en-US"/>
              <a:pPr>
                <a:defRPr/>
              </a:pPr>
              <a:t>10/11/2016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F9D2CD0-DDB8-4191-8A81-33E2D50A38AB}"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E7EFFD0-9AF6-4711-87BA-E8623CFE0C79}" type="datetimeFigureOut">
              <a:rPr lang="en-US"/>
              <a:pPr>
                <a:defRPr/>
              </a:pPr>
              <a:t>10/11/2016</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D2D4BAF-2563-458B-BFB0-FDD789AC33EF}" type="datetimeFigureOut">
              <a:rPr lang="en-US"/>
              <a:pPr>
                <a:defRPr/>
              </a:pPr>
              <a:t>10/11/2016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9EB3B14E-73C8-43D5-A1A3-385B4579485D}"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9707CF3-0630-4200-8480-22B6DC03268B}" type="datetimeFigureOut">
              <a:rPr lang="en-US"/>
              <a:pPr>
                <a:defRPr/>
              </a:pPr>
              <a:t>10/11/2016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1ADA3E5C-6126-4529-B4C6-F22E9E8E37E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7191275-33A8-4CD4-A8DD-ECD2AE8BB5C0}" type="datetimeFigureOut">
              <a:rPr lang="en-US"/>
              <a:pPr>
                <a:defRPr/>
              </a:pPr>
              <a:t>10/11/2016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5EFE74D-49A8-424E-AE50-88035FABDB8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hyperlink" Target="mailto:Georgie.cusack@nih.gov" TargetMode="Externa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lstStyle/>
          <a:p>
            <a:pPr eaLnBrk="1" hangingPunct="1"/>
            <a:r>
              <a:rPr lang="en-US" altLang="en-US" dirty="0" smtClean="0"/>
              <a:t>2016 Annual Meeting Update</a:t>
            </a:r>
          </a:p>
        </p:txBody>
      </p:sp>
      <p:sp>
        <p:nvSpPr>
          <p:cNvPr id="26627" name="Subtitle 2"/>
          <p:cNvSpPr>
            <a:spLocks noGrp="1"/>
          </p:cNvSpPr>
          <p:nvPr>
            <p:ph type="subTitle" idx="1"/>
          </p:nvPr>
        </p:nvSpPr>
        <p:spPr/>
        <p:txBody>
          <a:bodyPr/>
          <a:lstStyle/>
          <a:p>
            <a:pPr eaLnBrk="1" hangingPunct="1">
              <a:lnSpc>
                <a:spcPct val="80000"/>
              </a:lnSpc>
            </a:pPr>
            <a:r>
              <a:rPr lang="en-US" altLang="en-US" sz="2800" b="1" dirty="0" smtClean="0">
                <a:solidFill>
                  <a:srgbClr val="595959"/>
                </a:solidFill>
              </a:rPr>
              <a:t>Membership, Marketing and Communications Committee</a:t>
            </a:r>
          </a:p>
          <a:p>
            <a:pPr eaLnBrk="1" hangingPunct="1">
              <a:lnSpc>
                <a:spcPct val="80000"/>
              </a:lnSpc>
            </a:pPr>
            <a:r>
              <a:rPr lang="en-US" altLang="en-US" sz="2800" b="1" dirty="0" smtClean="0">
                <a:solidFill>
                  <a:srgbClr val="595959"/>
                </a:solidFill>
              </a:rPr>
              <a:t>Chair: Georgie Cusack, MS, RN, AOCNS®</a:t>
            </a:r>
          </a:p>
          <a:p>
            <a:pPr eaLnBrk="1" hangingPunct="1">
              <a:lnSpc>
                <a:spcPct val="80000"/>
              </a:lnSpc>
            </a:pPr>
            <a:r>
              <a:rPr lang="en-US" altLang="en-US" sz="2800" b="1" dirty="0" smtClean="0">
                <a:solidFill>
                  <a:srgbClr val="595959"/>
                </a:solidFill>
              </a:rPr>
              <a:t>National Heart, Lung and Blood Institute, NIH </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0"/>
            <a:ext cx="8610600" cy="1143000"/>
          </a:xfrm>
        </p:spPr>
        <p:txBody>
          <a:bodyPr/>
          <a:lstStyle/>
          <a:p>
            <a:r>
              <a:rPr lang="en-US" altLang="en-US" dirty="0" smtClean="0">
                <a:ea typeface="ＭＳ Ｐゴシック" pitchFamily="34" charset="-128"/>
              </a:rPr>
              <a:t>Committee Members</a:t>
            </a:r>
          </a:p>
        </p:txBody>
      </p:sp>
      <p:sp>
        <p:nvSpPr>
          <p:cNvPr id="16386" name="Content Placeholder 2"/>
          <p:cNvSpPr>
            <a:spLocks noGrp="1"/>
          </p:cNvSpPr>
          <p:nvPr>
            <p:ph idx="1"/>
          </p:nvPr>
        </p:nvSpPr>
        <p:spPr>
          <a:xfrm>
            <a:off x="685800" y="1066800"/>
            <a:ext cx="8001000" cy="4525963"/>
          </a:xfrm>
        </p:spPr>
        <p:txBody>
          <a:bodyPr/>
          <a:lstStyle/>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Jennifer Allison, </a:t>
            </a:r>
            <a:r>
              <a:rPr lang="en-US" altLang="en-US" sz="2400" dirty="0">
                <a:latin typeface="Arial" panose="020B0604020202020204" pitchFamily="34" charset="0"/>
                <a:ea typeface="ＭＳ Ｐゴシック" pitchFamily="34" charset="-128"/>
                <a:cs typeface="Arial" panose="020B0604020202020204" pitchFamily="34" charset="0"/>
              </a:rPr>
              <a:t>NIHR WTCRF Southampton UK</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Laura Baker</a:t>
            </a:r>
            <a:r>
              <a:rPr lang="en-US" altLang="en-US" sz="2400" dirty="0" smtClean="0">
                <a:latin typeface="Arial" panose="020B0604020202020204" pitchFamily="34" charset="0"/>
                <a:ea typeface="ＭＳ Ｐゴシック" pitchFamily="34" charset="-128"/>
                <a:cs typeface="Arial" panose="020B0604020202020204" pitchFamily="34" charset="0"/>
              </a:rPr>
              <a:t>, Institute of Translational Health Sciences, Seattle, Washington</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Brian </a:t>
            </a:r>
            <a:r>
              <a:rPr lang="en-US" altLang="en-US" sz="2400" b="1" dirty="0" err="1" smtClean="0">
                <a:latin typeface="Arial" panose="020B0604020202020204" pitchFamily="34" charset="0"/>
                <a:ea typeface="ＭＳ Ｐゴシック" pitchFamily="34" charset="-128"/>
                <a:cs typeface="Arial" panose="020B0604020202020204" pitchFamily="34" charset="0"/>
              </a:rPr>
              <a:t>Beardslee</a:t>
            </a:r>
            <a:r>
              <a:rPr lang="en-US" altLang="en-US" sz="2400" dirty="0" smtClean="0">
                <a:latin typeface="Arial" panose="020B0604020202020204" pitchFamily="34" charset="0"/>
                <a:ea typeface="ＭＳ Ｐゴシック" pitchFamily="34" charset="-128"/>
                <a:cs typeface="Arial" panose="020B0604020202020204" pitchFamily="34" charset="0"/>
              </a:rPr>
              <a:t>, The Dana-Farber Cancer Institute, Boston, Mass, Board of Directors Liaison</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Amanda Bray</a:t>
            </a:r>
            <a:r>
              <a:rPr lang="en-US" altLang="en-US" sz="2400" dirty="0" smtClean="0">
                <a:latin typeface="Arial" panose="020B0604020202020204" pitchFamily="34" charset="0"/>
                <a:ea typeface="ＭＳ Ｐゴシック" pitchFamily="34" charset="-128"/>
                <a:cs typeface="Arial" panose="020B0604020202020204" pitchFamily="34" charset="0"/>
              </a:rPr>
              <a:t>, </a:t>
            </a:r>
            <a:r>
              <a:rPr lang="en-US" altLang="en-US" sz="2400" dirty="0">
                <a:latin typeface="Arial" panose="020B0604020202020204" pitchFamily="34" charset="0"/>
                <a:cs typeface="Arial" panose="020B0604020202020204" pitchFamily="34" charset="0"/>
                <a:sym typeface="Times New Roman" pitchFamily="18" charset="0"/>
              </a:rPr>
              <a:t>Blood Cancer Network, Ireland (BCNI</a:t>
            </a:r>
            <a:r>
              <a:rPr lang="en-US" altLang="en-US" sz="2400" dirty="0" smtClean="0">
                <a:latin typeface="Arial" panose="020B0604020202020204" pitchFamily="34" charset="0"/>
                <a:cs typeface="Arial" panose="020B0604020202020204" pitchFamily="34" charset="0"/>
                <a:sym typeface="Times New Roman" pitchFamily="18" charset="0"/>
              </a:rPr>
              <a:t>)</a:t>
            </a:r>
            <a:r>
              <a:rPr lang="en-US" altLang="en-US" sz="2400" dirty="0" smtClean="0">
                <a:latin typeface="Arial" panose="020B0604020202020204" pitchFamily="34" charset="0"/>
                <a:ea typeface="ＭＳ Ｐゴシック" pitchFamily="34" charset="-128"/>
                <a:cs typeface="Arial" panose="020B0604020202020204" pitchFamily="34" charset="0"/>
              </a:rPr>
              <a:t> </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Gordon Hill</a:t>
            </a:r>
            <a:r>
              <a:rPr lang="en-US" altLang="en-US" sz="2400" dirty="0" smtClean="0">
                <a:latin typeface="Arial" panose="020B0604020202020204" pitchFamily="34" charset="0"/>
                <a:ea typeface="ＭＳ Ｐゴシック" pitchFamily="34" charset="-128"/>
                <a:cs typeface="Arial" panose="020B0604020202020204" pitchFamily="34" charset="0"/>
              </a:rPr>
              <a:t>,</a:t>
            </a:r>
            <a:r>
              <a:rPr lang="en-US" sz="2400" dirty="0"/>
              <a:t> </a:t>
            </a:r>
            <a:r>
              <a:rPr lang="en-US" sz="2400" dirty="0">
                <a:latin typeface="Arial" panose="020B0604020202020204" pitchFamily="34" charset="0"/>
                <a:cs typeface="Arial" panose="020B0604020202020204" pitchFamily="34" charset="0"/>
              </a:rPr>
              <a:t>Glasgow </a:t>
            </a:r>
            <a:r>
              <a:rPr lang="en-US" sz="2400">
                <a:latin typeface="Arial" panose="020B0604020202020204" pitchFamily="34" charset="0"/>
                <a:cs typeface="Arial" panose="020B0604020202020204" pitchFamily="34" charset="0"/>
              </a:rPr>
              <a:t>Caledonian </a:t>
            </a:r>
            <a:r>
              <a:rPr lang="en-US" sz="2400" smtClean="0">
                <a:latin typeface="Arial" panose="020B0604020202020204" pitchFamily="34" charset="0"/>
                <a:cs typeface="Arial" panose="020B0604020202020204" pitchFamily="34" charset="0"/>
              </a:rPr>
              <a:t>University</a:t>
            </a:r>
            <a:r>
              <a:rPr lang="en-US" altLang="en-US" sz="2400" smtClean="0">
                <a:latin typeface="Arial" panose="020B0604020202020204" pitchFamily="34" charset="0"/>
                <a:ea typeface="ＭＳ Ｐゴシック" pitchFamily="34" charset="-128"/>
                <a:cs typeface="Arial" panose="020B0604020202020204" pitchFamily="34" charset="0"/>
              </a:rPr>
              <a:t>, </a:t>
            </a:r>
            <a:r>
              <a:rPr lang="en-US" altLang="en-US" sz="2400" dirty="0" smtClean="0">
                <a:latin typeface="Arial" panose="020B0604020202020204" pitchFamily="34" charset="0"/>
                <a:ea typeface="ＭＳ Ｐゴシック" pitchFamily="34" charset="-128"/>
                <a:cs typeface="Arial" panose="020B0604020202020204" pitchFamily="34" charset="0"/>
              </a:rPr>
              <a:t>UK</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Terry </a:t>
            </a:r>
            <a:r>
              <a:rPr lang="en-US" altLang="en-US" sz="2400" b="1" dirty="0" err="1" smtClean="0">
                <a:latin typeface="Arial" panose="020B0604020202020204" pitchFamily="34" charset="0"/>
                <a:ea typeface="ＭＳ Ｐゴシック" pitchFamily="34" charset="-128"/>
                <a:cs typeface="Arial" panose="020B0604020202020204" pitchFamily="34" charset="0"/>
              </a:rPr>
              <a:t>Jeffs</a:t>
            </a:r>
            <a:r>
              <a:rPr lang="en-US" altLang="en-US" sz="2400" dirty="0" smtClean="0">
                <a:latin typeface="Arial" panose="020B0604020202020204" pitchFamily="34" charset="0"/>
                <a:ea typeface="ＭＳ Ｐゴシック" pitchFamily="34" charset="-128"/>
                <a:cs typeface="Arial" panose="020B0604020202020204" pitchFamily="34" charset="0"/>
              </a:rPr>
              <a:t>, Georgetown University, Clinical Research Unit, Washington, DC</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Mary Jackson</a:t>
            </a:r>
            <a:r>
              <a:rPr lang="en-US" altLang="en-US" sz="2400" dirty="0" smtClean="0">
                <a:latin typeface="Arial" panose="020B0604020202020204" pitchFamily="34" charset="0"/>
                <a:ea typeface="ＭＳ Ｐゴシック" pitchFamily="34" charset="-128"/>
                <a:cs typeface="Arial" panose="020B0604020202020204" pitchFamily="34" charset="0"/>
              </a:rPr>
              <a:t>, National Heart, Lung and Blood Institute, NIH, Bethesda, MD</a:t>
            </a:r>
          </a:p>
          <a:p>
            <a:pPr defTabSz="827088"/>
            <a:r>
              <a:rPr lang="en-US" altLang="en-US" sz="2400" b="1" dirty="0" smtClean="0">
                <a:latin typeface="Arial" panose="020B0604020202020204" pitchFamily="34" charset="0"/>
                <a:ea typeface="ＭＳ Ｐゴシック" pitchFamily="34" charset="-128"/>
                <a:cs typeface="Arial" panose="020B0604020202020204" pitchFamily="34" charset="0"/>
              </a:rPr>
              <a:t>Catherine Ricciardi</a:t>
            </a:r>
            <a:r>
              <a:rPr lang="en-US" altLang="en-US" sz="2400" dirty="0" smtClean="0">
                <a:latin typeface="Arial" panose="020B0604020202020204" pitchFamily="34" charset="0"/>
                <a:ea typeface="ＭＳ Ｐゴシック" pitchFamily="34" charset="-128"/>
                <a:cs typeface="Arial" panose="020B0604020202020204" pitchFamily="34" charset="0"/>
              </a:rPr>
              <a:t>, MIT Harvard Catalyst CTSA, Boston, Mass</a:t>
            </a:r>
          </a:p>
        </p:txBody>
      </p:sp>
    </p:spTree>
    <p:custDataLst>
      <p:tags r:id="rId1"/>
    </p:custDataLst>
    <p:extLst>
      <p:ext uri="{BB962C8B-B14F-4D97-AF65-F5344CB8AC3E}">
        <p14:creationId xmlns:p14="http://schemas.microsoft.com/office/powerpoint/2010/main" val="2246254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152400"/>
            <a:ext cx="8001000" cy="1143000"/>
          </a:xfrm>
        </p:spPr>
        <p:txBody>
          <a:bodyPr/>
          <a:lstStyle/>
          <a:p>
            <a:r>
              <a:rPr lang="en-US" altLang="en-US" dirty="0" smtClean="0"/>
              <a:t>2016 Goals</a:t>
            </a:r>
          </a:p>
        </p:txBody>
      </p:sp>
      <p:sp>
        <p:nvSpPr>
          <p:cNvPr id="29699" name="Content Placeholder 2"/>
          <p:cNvSpPr>
            <a:spLocks noGrp="1"/>
          </p:cNvSpPr>
          <p:nvPr>
            <p:ph idx="1"/>
          </p:nvPr>
        </p:nvSpPr>
        <p:spPr>
          <a:xfrm>
            <a:off x="533400" y="1371600"/>
            <a:ext cx="8458200" cy="4525963"/>
          </a:xfrm>
        </p:spPr>
        <p:txBody>
          <a:bodyPr/>
          <a:lstStyle/>
          <a:p>
            <a:pPr>
              <a:spcBef>
                <a:spcPct val="0"/>
              </a:spcBef>
            </a:pPr>
            <a:endParaRPr lang="en-US" altLang="en-US" sz="4000" dirty="0" smtClean="0"/>
          </a:p>
          <a:p>
            <a:pPr>
              <a:spcBef>
                <a:spcPct val="0"/>
              </a:spcBef>
            </a:pPr>
            <a:r>
              <a:rPr lang="en-US" altLang="en-US" sz="4000" dirty="0" smtClean="0"/>
              <a:t>Increase IACRN Membership</a:t>
            </a:r>
          </a:p>
          <a:p>
            <a:pPr>
              <a:spcBef>
                <a:spcPct val="0"/>
              </a:spcBef>
              <a:buFont typeface="Arial" charset="0"/>
              <a:buNone/>
            </a:pPr>
            <a:endParaRPr lang="en-US" altLang="en-US" sz="4000" dirty="0" smtClean="0"/>
          </a:p>
          <a:p>
            <a:pPr>
              <a:spcBef>
                <a:spcPct val="0"/>
              </a:spcBef>
            </a:pPr>
            <a:r>
              <a:rPr lang="en-US" altLang="en-US" sz="4000" dirty="0" smtClean="0"/>
              <a:t>Retain IACRN Members</a:t>
            </a:r>
          </a:p>
          <a:p>
            <a:pPr>
              <a:spcBef>
                <a:spcPct val="0"/>
              </a:spcBef>
            </a:pPr>
            <a:endParaRPr lang="en-US" altLang="en-US" sz="4000" dirty="0"/>
          </a:p>
          <a:p>
            <a:pPr>
              <a:spcBef>
                <a:spcPct val="0"/>
              </a:spcBef>
            </a:pPr>
            <a:endParaRPr lang="en-US" altLang="en-US" sz="4000" dirty="0" smtClean="0"/>
          </a:p>
          <a:p>
            <a:pPr>
              <a:spcBef>
                <a:spcPct val="0"/>
              </a:spcBef>
              <a:buFont typeface="Arial" charset="0"/>
              <a:buNone/>
            </a:pPr>
            <a:endParaRPr lang="en-US" altLang="en-US" dirty="0" smtClean="0"/>
          </a:p>
          <a:p>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en-US" dirty="0" smtClean="0">
                <a:ea typeface="ＭＳ Ｐゴシック" pitchFamily="34" charset="-128"/>
              </a:rPr>
              <a:t>Accomplishments</a:t>
            </a:r>
          </a:p>
        </p:txBody>
      </p:sp>
      <p:sp>
        <p:nvSpPr>
          <p:cNvPr id="18434" name="Content Placeholder 2"/>
          <p:cNvSpPr>
            <a:spLocks noGrp="1"/>
          </p:cNvSpPr>
          <p:nvPr>
            <p:ph idx="1"/>
          </p:nvPr>
        </p:nvSpPr>
        <p:spPr/>
        <p:txBody>
          <a:bodyPr/>
          <a:lstStyle/>
          <a:p>
            <a:pPr marL="0" indent="0" eaLnBrk="1" hangingPunct="1">
              <a:buNone/>
            </a:pPr>
            <a:r>
              <a:rPr lang="en-US" altLang="en-US" b="1" dirty="0" smtClean="0">
                <a:ea typeface="ＭＳ Ｐゴシック" pitchFamily="34" charset="-128"/>
              </a:rPr>
              <a:t>Membership </a:t>
            </a:r>
          </a:p>
          <a:p>
            <a:pPr lvl="1" eaLnBrk="1" hangingPunct="1"/>
            <a:r>
              <a:rPr lang="en-US" altLang="en-US" sz="2400" dirty="0" smtClean="0">
                <a:ea typeface="ＭＳ Ｐゴシック" pitchFamily="34" charset="-128"/>
              </a:rPr>
              <a:t>We have 252 current active members, 12 countries</a:t>
            </a:r>
          </a:p>
          <a:p>
            <a:pPr lvl="1" eaLnBrk="1" hangingPunct="1"/>
            <a:r>
              <a:rPr lang="en-US" altLang="en-US" sz="2400" dirty="0" smtClean="0">
                <a:ea typeface="ＭＳ Ｐゴシック" pitchFamily="34" charset="-128"/>
              </a:rPr>
              <a:t>6 levels of membership</a:t>
            </a:r>
          </a:p>
          <a:p>
            <a:pPr lvl="1" eaLnBrk="1" hangingPunct="1"/>
            <a:r>
              <a:rPr lang="en-US" altLang="en-US" sz="2400" dirty="0" smtClean="0">
                <a:ea typeface="ＭＳ Ｐゴシック" pitchFamily="34" charset="-128"/>
              </a:rPr>
              <a:t>Working on developing metrics to better capture demographics</a:t>
            </a:r>
          </a:p>
          <a:p>
            <a:pPr lvl="1" eaLnBrk="1" hangingPunct="1"/>
            <a:r>
              <a:rPr lang="en-US" altLang="en-US" sz="2400" dirty="0" smtClean="0">
                <a:ea typeface="ＭＳ Ｐゴシック" pitchFamily="34" charset="-128"/>
              </a:rPr>
              <a:t>Sending letter to lapsed members to rejoin</a:t>
            </a:r>
          </a:p>
          <a:p>
            <a:pPr lvl="1" eaLnBrk="1" hangingPunct="1"/>
            <a:r>
              <a:rPr lang="en-US" altLang="en-US" sz="2400" dirty="0" smtClean="0">
                <a:ea typeface="ＭＳ Ｐゴシック" pitchFamily="34" charset="-128"/>
              </a:rPr>
              <a:t>5 year pins distributes again this year</a:t>
            </a:r>
          </a:p>
          <a:p>
            <a:pPr lvl="1" eaLnBrk="1" hangingPunct="1"/>
            <a:r>
              <a:rPr lang="en-US" altLang="en-US" sz="2400" dirty="0" smtClean="0">
                <a:ea typeface="ＭＳ Ｐゴシック" pitchFamily="34" charset="-128"/>
              </a:rPr>
              <a:t>Resourcing a membership table at the conference this year.  </a:t>
            </a:r>
            <a:endParaRPr lang="en-US" altLang="en-US" dirty="0" smtClean="0">
              <a:ea typeface="ＭＳ Ｐゴシック" pitchFamily="34" charset="-128"/>
            </a:endParaRPr>
          </a:p>
        </p:txBody>
      </p:sp>
    </p:spTree>
    <p:custDataLst>
      <p:tags r:id="rId1"/>
    </p:custDataLst>
    <p:extLst>
      <p:ext uri="{BB962C8B-B14F-4D97-AF65-F5344CB8AC3E}">
        <p14:creationId xmlns:p14="http://schemas.microsoft.com/office/powerpoint/2010/main" val="2637362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001000" cy="1143000"/>
          </a:xfrm>
        </p:spPr>
        <p:txBody>
          <a:bodyPr/>
          <a:lstStyle/>
          <a:p>
            <a:r>
              <a:rPr lang="en-US" altLang="en-US" dirty="0" smtClean="0"/>
              <a:t>Accomplishments</a:t>
            </a:r>
          </a:p>
        </p:txBody>
      </p:sp>
      <p:sp>
        <p:nvSpPr>
          <p:cNvPr id="30723" name="Content Placeholder 2"/>
          <p:cNvSpPr>
            <a:spLocks noGrp="1"/>
          </p:cNvSpPr>
          <p:nvPr>
            <p:ph idx="1"/>
          </p:nvPr>
        </p:nvSpPr>
        <p:spPr>
          <a:xfrm>
            <a:off x="381000" y="838200"/>
            <a:ext cx="8763000" cy="5791200"/>
          </a:xfrm>
        </p:spPr>
        <p:txBody>
          <a:bodyPr/>
          <a:lstStyle/>
          <a:p>
            <a:pPr marL="0" indent="0">
              <a:spcBef>
                <a:spcPct val="0"/>
              </a:spcBef>
              <a:buNone/>
            </a:pPr>
            <a:endParaRPr lang="en-US" altLang="en-US" sz="3600" b="1" dirty="0" smtClean="0"/>
          </a:p>
          <a:p>
            <a:pPr marL="0" indent="0">
              <a:spcBef>
                <a:spcPct val="0"/>
              </a:spcBef>
              <a:buNone/>
            </a:pPr>
            <a:r>
              <a:rPr lang="en-US" altLang="en-US" b="1" dirty="0" smtClean="0"/>
              <a:t>    Marketing and Communications</a:t>
            </a:r>
          </a:p>
          <a:p>
            <a:pPr>
              <a:spcBef>
                <a:spcPct val="0"/>
              </a:spcBef>
            </a:pPr>
            <a:endParaRPr lang="en-US" altLang="en-US" sz="2400" dirty="0" smtClean="0"/>
          </a:p>
          <a:p>
            <a:pPr lvl="1">
              <a:spcBef>
                <a:spcPct val="0"/>
              </a:spcBef>
            </a:pPr>
            <a:r>
              <a:rPr lang="en-US" altLang="en-US" sz="2400" dirty="0" smtClean="0"/>
              <a:t>Continuing to develop </a:t>
            </a:r>
            <a:r>
              <a:rPr lang="en-US" altLang="en-US" sz="2400" dirty="0"/>
              <a:t>marketing strategies with </a:t>
            </a:r>
            <a:r>
              <a:rPr lang="en-US" altLang="en-US" sz="2400" dirty="0" smtClean="0"/>
              <a:t>board to raise awareness around Clinical Research Nursing</a:t>
            </a:r>
          </a:p>
          <a:p>
            <a:pPr>
              <a:spcBef>
                <a:spcPct val="0"/>
              </a:spcBef>
            </a:pPr>
            <a:endParaRPr lang="en-US" altLang="en-US" sz="2800" dirty="0"/>
          </a:p>
          <a:p>
            <a:pPr lvl="1">
              <a:spcBef>
                <a:spcPct val="0"/>
              </a:spcBef>
            </a:pPr>
            <a:r>
              <a:rPr lang="en-US" altLang="en-US" sz="2400" dirty="0" smtClean="0"/>
              <a:t>Modifying </a:t>
            </a:r>
            <a:r>
              <a:rPr lang="en-US" altLang="en-US" sz="2400" dirty="0"/>
              <a:t>list of marketing materials highlighting benefits of joining IACRN </a:t>
            </a:r>
            <a:r>
              <a:rPr lang="en-US" altLang="en-US" sz="2400" dirty="0" smtClean="0"/>
              <a:t>(website, brochure</a:t>
            </a:r>
            <a:r>
              <a:rPr lang="en-US" altLang="en-US" sz="2400" dirty="0"/>
              <a:t>, poster display, FAQ sheets</a:t>
            </a:r>
            <a:r>
              <a:rPr lang="en-US" altLang="en-US" sz="2400" dirty="0" smtClean="0"/>
              <a:t>)</a:t>
            </a:r>
          </a:p>
          <a:p>
            <a:pPr>
              <a:spcBef>
                <a:spcPct val="0"/>
              </a:spcBef>
            </a:pPr>
            <a:endParaRPr lang="en-US" altLang="en-US" sz="2800" dirty="0"/>
          </a:p>
          <a:p>
            <a:pPr lvl="1">
              <a:spcBef>
                <a:spcPct val="0"/>
              </a:spcBef>
            </a:pPr>
            <a:r>
              <a:rPr lang="en-US" altLang="en-US" sz="2400" dirty="0" smtClean="0"/>
              <a:t>Providing </a:t>
            </a:r>
            <a:r>
              <a:rPr lang="en-US" altLang="en-US" sz="2400" dirty="0"/>
              <a:t>educational forum on leadership development opportunities within a professional </a:t>
            </a:r>
            <a:r>
              <a:rPr lang="en-US" altLang="en-US" sz="2400" dirty="0" smtClean="0"/>
              <a:t>organization</a:t>
            </a:r>
          </a:p>
          <a:p>
            <a:pPr>
              <a:spcBef>
                <a:spcPct val="0"/>
              </a:spcBef>
            </a:pPr>
            <a:endParaRPr lang="en-US" altLang="en-US" sz="2800" dirty="0" smtClean="0"/>
          </a:p>
          <a:p>
            <a:pPr lvl="1">
              <a:spcBef>
                <a:spcPct val="0"/>
              </a:spcBef>
            </a:pPr>
            <a:r>
              <a:rPr lang="en-US" altLang="en-US" sz="2400" dirty="0" smtClean="0"/>
              <a:t>Providing session on leading change within a professional organization</a:t>
            </a:r>
            <a:endParaRPr lang="en-US" altLang="en-US" sz="2400" dirty="0"/>
          </a:p>
          <a:p>
            <a:endParaRPr lang="en-US" altLang="en-US" dirty="0" smtClean="0"/>
          </a:p>
          <a:p>
            <a:pPr>
              <a:buFont typeface="Arial" charset="0"/>
              <a:buNone/>
            </a:pPr>
            <a:endParaRPr lang="en-US" altLang="en-US" dirty="0" smtClean="0"/>
          </a:p>
          <a:p>
            <a:pPr>
              <a:buFont typeface="Arial" charset="0"/>
              <a:buNone/>
            </a:pPr>
            <a:endParaRPr lang="en-US" altLang="en-US" dirty="0" smtClean="0"/>
          </a:p>
          <a:p>
            <a:r>
              <a:rPr lang="en-US" altLang="en-US" dirty="0" smtClean="0"/>
              <a:t>XXX</a:t>
            </a:r>
          </a:p>
          <a:p>
            <a:pPr>
              <a:buFont typeface="Arial" charset="0"/>
              <a:buNone/>
            </a:pPr>
            <a:endParaRPr lang="en-US" altLang="en-US" dirty="0" smtClean="0"/>
          </a:p>
          <a:p>
            <a:r>
              <a:rPr lang="en-US" altLang="en-US" dirty="0" smtClean="0"/>
              <a:t>XXX</a:t>
            </a:r>
          </a:p>
          <a:p>
            <a:endParaRPr lang="en-US" altLang="en-US" dirty="0" smtClean="0"/>
          </a:p>
          <a:p>
            <a:endParaRPr lang="en-US" altLang="en-US" dirty="0" smtClean="0"/>
          </a:p>
          <a:p>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Accomplishments</a:t>
            </a:r>
            <a:endParaRPr lang="en-US" dirty="0"/>
          </a:p>
        </p:txBody>
      </p:sp>
      <p:sp>
        <p:nvSpPr>
          <p:cNvPr id="3" name="Content Placeholder 2"/>
          <p:cNvSpPr>
            <a:spLocks noGrp="1"/>
          </p:cNvSpPr>
          <p:nvPr>
            <p:ph idx="1"/>
          </p:nvPr>
        </p:nvSpPr>
        <p:spPr/>
        <p:txBody>
          <a:bodyPr/>
          <a:lstStyle/>
          <a:p>
            <a:pPr marL="0" indent="0">
              <a:buNone/>
            </a:pPr>
            <a:r>
              <a:rPr lang="en-US" altLang="en-US" sz="3600" b="1" dirty="0"/>
              <a:t>Marketing and </a:t>
            </a:r>
            <a:r>
              <a:rPr lang="en-US" altLang="en-US" sz="3600" b="1" dirty="0" smtClean="0"/>
              <a:t>Communications</a:t>
            </a:r>
          </a:p>
          <a:p>
            <a:pPr lvl="1"/>
            <a:r>
              <a:rPr lang="en-US" altLang="en-US" dirty="0" smtClean="0"/>
              <a:t>Updating website links</a:t>
            </a:r>
          </a:p>
          <a:p>
            <a:pPr lvl="1"/>
            <a:r>
              <a:rPr lang="en-US" altLang="en-US" dirty="0" smtClean="0"/>
              <a:t>Facilitating “In the Loop” newsletter</a:t>
            </a:r>
          </a:p>
          <a:p>
            <a:pPr lvl="1"/>
            <a:r>
              <a:rPr lang="en-US" altLang="en-US" dirty="0" smtClean="0"/>
              <a:t>Increasing social media platform</a:t>
            </a:r>
          </a:p>
          <a:p>
            <a:pPr lvl="2"/>
            <a:r>
              <a:rPr lang="en-US" altLang="en-US" dirty="0" smtClean="0"/>
              <a:t>Twitter-594 followers; </a:t>
            </a:r>
          </a:p>
          <a:p>
            <a:pPr lvl="3"/>
            <a:r>
              <a:rPr lang="en-US" altLang="en-US" dirty="0" smtClean="0"/>
              <a:t>3 twitter chats-90 participants, 951 tweets</a:t>
            </a:r>
          </a:p>
          <a:p>
            <a:pPr lvl="2"/>
            <a:r>
              <a:rPr lang="en-US" altLang="en-US" dirty="0" smtClean="0"/>
              <a:t>Linked In-793 members</a:t>
            </a:r>
          </a:p>
          <a:p>
            <a:pPr lvl="2"/>
            <a:r>
              <a:rPr lang="en-US" altLang="en-US" sz="2400" dirty="0" smtClean="0"/>
              <a:t>Facebook-698 followers</a:t>
            </a:r>
          </a:p>
          <a:p>
            <a:pPr lvl="2"/>
            <a:r>
              <a:rPr lang="en-US" altLang="en-US" sz="2400" dirty="0" smtClean="0"/>
              <a:t>Website-77 discussion topics</a:t>
            </a:r>
          </a:p>
          <a:p>
            <a:pPr marL="800100" lvl="3" indent="-342900"/>
            <a:endParaRPr lang="en-US" altLang="en-US" b="1" dirty="0"/>
          </a:p>
          <a:p>
            <a:endParaRPr lang="en-US" dirty="0"/>
          </a:p>
        </p:txBody>
      </p:sp>
    </p:spTree>
    <p:extLst>
      <p:ext uri="{BB962C8B-B14F-4D97-AF65-F5344CB8AC3E}">
        <p14:creationId xmlns:p14="http://schemas.microsoft.com/office/powerpoint/2010/main" val="410687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Ideas for 2017 Goals</a:t>
            </a:r>
          </a:p>
        </p:txBody>
      </p:sp>
      <p:sp>
        <p:nvSpPr>
          <p:cNvPr id="19459" name="Content Placeholder 2"/>
          <p:cNvSpPr>
            <a:spLocks noGrp="1"/>
          </p:cNvSpPr>
          <p:nvPr>
            <p:ph idx="1"/>
          </p:nvPr>
        </p:nvSpPr>
        <p:spPr>
          <a:xfrm>
            <a:off x="685800" y="1600200"/>
            <a:ext cx="8229600" cy="4525963"/>
          </a:xfrm>
        </p:spPr>
        <p:txBody>
          <a:bodyPr/>
          <a:lstStyle/>
          <a:p>
            <a:r>
              <a:rPr lang="en-US" altLang="en-US" dirty="0" smtClean="0"/>
              <a:t>Collaborate with other committees to enhance recruitment efforts for each committee </a:t>
            </a:r>
          </a:p>
          <a:p>
            <a:r>
              <a:rPr lang="en-US" altLang="en-US" dirty="0" smtClean="0"/>
              <a:t>Continue to expand website, “In the Loop” and social media platforms</a:t>
            </a:r>
          </a:p>
          <a:p>
            <a:r>
              <a:rPr lang="en-US" altLang="en-US" dirty="0" smtClean="0"/>
              <a:t>Develop budget for increasing visibility of MMC members and/or marketing materials at local, regional, national and international events</a:t>
            </a:r>
          </a:p>
          <a:p>
            <a:endParaRPr lang="en-US" altLang="en-US"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19459">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19459">
                                            <p:txEl>
                                              <p:pRg st="1" end="1"/>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grpId="0" nodeType="clickEffect">
                                  <p:stCondLst>
                                    <p:cond delay="0"/>
                                  </p:stCondLst>
                                  <p:childTnLst>
                                    <p:anim to="1.5" calcmode="lin" valueType="num">
                                      <p:cBhvr override="childStyle">
                                        <p:cTn id="14" dur="2000" fill="hold"/>
                                        <p:tgtEl>
                                          <p:spTgt spid="19459">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Ideas for 2017 Goals</a:t>
            </a:r>
            <a:endParaRPr lang="en-US" dirty="0"/>
          </a:p>
        </p:txBody>
      </p:sp>
      <p:sp>
        <p:nvSpPr>
          <p:cNvPr id="3" name="Content Placeholder 2"/>
          <p:cNvSpPr>
            <a:spLocks noGrp="1"/>
          </p:cNvSpPr>
          <p:nvPr>
            <p:ph idx="1"/>
          </p:nvPr>
        </p:nvSpPr>
        <p:spPr/>
        <p:txBody>
          <a:bodyPr/>
          <a:lstStyle/>
          <a:p>
            <a:r>
              <a:rPr lang="en-US" dirty="0" smtClean="0"/>
              <a:t>Provide leadership development and mentorship to individuals who want to participate locally, nationally and internationally</a:t>
            </a:r>
          </a:p>
          <a:p>
            <a:r>
              <a:rPr lang="en-US" dirty="0" smtClean="0"/>
              <a:t>Create open forum for members to provide suggestions for membership and marketing opportunities</a:t>
            </a:r>
            <a:endParaRPr lang="en-US" dirty="0"/>
          </a:p>
        </p:txBody>
      </p:sp>
    </p:spTree>
    <p:custDataLst>
      <p:tags r:id="rId1"/>
    </p:custDataLst>
    <p:extLst>
      <p:ext uri="{BB962C8B-B14F-4D97-AF65-F5344CB8AC3E}">
        <p14:creationId xmlns:p14="http://schemas.microsoft.com/office/powerpoint/2010/main" val="224576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Contact Information</a:t>
            </a:r>
          </a:p>
        </p:txBody>
      </p:sp>
      <p:sp>
        <p:nvSpPr>
          <p:cNvPr id="34819" name="Content Placeholder 2"/>
          <p:cNvSpPr>
            <a:spLocks noGrp="1"/>
          </p:cNvSpPr>
          <p:nvPr>
            <p:ph idx="1"/>
          </p:nvPr>
        </p:nvSpPr>
        <p:spPr/>
        <p:txBody>
          <a:bodyPr/>
          <a:lstStyle/>
          <a:p>
            <a:r>
              <a:rPr lang="en-US" altLang="en-US" dirty="0" smtClean="0"/>
              <a:t>Georgie Cusack-Chair-MMC Committee</a:t>
            </a:r>
          </a:p>
          <a:p>
            <a:pPr lvl="1"/>
            <a:r>
              <a:rPr lang="en-US" altLang="en-US" sz="3200" dirty="0" smtClean="0">
                <a:hlinkClick r:id="rId3"/>
              </a:rPr>
              <a:t>Georgie.cusack@nih.gov</a:t>
            </a:r>
            <a:endParaRPr lang="en-US" altLang="en-US" sz="3200" dirty="0" smtClean="0"/>
          </a:p>
          <a:p>
            <a:pPr lvl="1"/>
            <a:r>
              <a:rPr lang="en-US" altLang="en-US" sz="3200" dirty="0" smtClean="0"/>
              <a:t>@</a:t>
            </a:r>
            <a:r>
              <a:rPr lang="en-US" altLang="en-US" sz="3200" dirty="0" err="1" smtClean="0"/>
              <a:t>cusackgeorgie</a:t>
            </a:r>
            <a:endParaRPr lang="en-US" altLang="en-US" sz="3200" dirty="0"/>
          </a:p>
          <a:p>
            <a:pPr lvl="1"/>
            <a:r>
              <a:rPr lang="en-US" altLang="en-US" sz="3200" dirty="0" smtClean="0"/>
              <a:t>301-451-1167</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765</Words>
  <Application>Microsoft Office PowerPoint</Application>
  <PresentationFormat>On-screen Show (4:3)</PresentationFormat>
  <Paragraphs>99</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2016 Annual Meeting Update</vt:lpstr>
      <vt:lpstr>Committee Members</vt:lpstr>
      <vt:lpstr>2016 Goals</vt:lpstr>
      <vt:lpstr>Accomplishments</vt:lpstr>
      <vt:lpstr>Accomplishments</vt:lpstr>
      <vt:lpstr>Accomplishments</vt:lpstr>
      <vt:lpstr>Ideas for 2017 Goals</vt:lpstr>
      <vt:lpstr>Ideas for 2017 Goals</vt:lpstr>
      <vt:lpstr>Contact Information</vt:lpstr>
    </vt:vector>
  </TitlesOfParts>
  <Company>NCI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NCI User</dc:creator>
  <cp:lastModifiedBy>Cusack, Georgie (NIH/NHLBI) [E]</cp:lastModifiedBy>
  <cp:revision>78</cp:revision>
  <dcterms:created xsi:type="dcterms:W3CDTF">2011-04-12T22:19:31Z</dcterms:created>
  <dcterms:modified xsi:type="dcterms:W3CDTF">2016-10-11T20:29:57Z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8882DD2B-6FD9-4A90-8AD6-B72EF1D77539</vt:lpwstr>
  </property>
  <property fmtid="{D5CDD505-2E9C-101B-9397-08002B2CF9AE}" pid="3" name="ArticulatePath">
    <vt:lpwstr>IACRN Business Meeting 2016</vt:lpwstr>
  </property>
</Properties>
</file>