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er, Laura" initials="BL" lastIdx="5" clrIdx="0">
    <p:extLst>
      <p:ext uri="{19B8F6BF-5375-455C-9EA6-DF929625EA0E}">
        <p15:presenceInfo xmlns:p15="http://schemas.microsoft.com/office/powerpoint/2012/main" userId="S::Laura.Baker@seattlechildrens.org::8cccc494-ffed-4d23-9ca2-d2d87e3716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0"/>
    <a:srgbClr val="ED7D31"/>
    <a:srgbClr val="CE443B"/>
    <a:srgbClr val="CF403F"/>
    <a:srgbClr val="E03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94" autoAdjust="0"/>
  </p:normalViewPr>
  <p:slideViewPr>
    <p:cSldViewPr snapToGrid="0">
      <p:cViewPr varScale="1">
        <p:scale>
          <a:sx n="81" d="100"/>
          <a:sy n="81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0E04-A10B-4AB6-A51B-D1B800E2DD47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BD376-55BF-43DE-991B-7904BEFAD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0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D376-55BF-43DE-991B-7904BEFAD8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0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2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8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F143-AB51-4518-BF52-7C67E96CE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7E6A-3E71-4EDF-82D6-9DF37CB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acrn" TargetMode="External"/><Relationship Id="rId13" Type="http://schemas.openxmlformats.org/officeDocument/2006/relationships/hyperlink" Target="mailto:jeffsm@georgetown.edu" TargetMode="Externa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hyperlink" Target="https://www.facebook.com/IACRN/" TargetMode="External"/><Relationship Id="rId11" Type="http://schemas.openxmlformats.org/officeDocument/2006/relationships/hyperlink" Target="https://www.linkedin.com/groups/3976821/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DB7C4-F709-447C-926A-CB4096095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260" y="-224857"/>
            <a:ext cx="1764845" cy="17648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736" y="743004"/>
            <a:ext cx="96739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cs typeface="Arial" panose="020B0604020202020204" pitchFamily="34" charset="0"/>
              </a:rPr>
              <a:t>The MMC supports the mission and vision of IACRN through the management of internal and external communications,  membership promotions, and marketing of the organization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286" y="181974"/>
            <a:ext cx="9584818" cy="52322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IACRN Membership, Marketing and Communication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4245" y="6505128"/>
            <a:ext cx="84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83C0"/>
                </a:solidFill>
                <a:cs typeface="Arial" panose="020B0604020202020204" pitchFamily="34" charset="0"/>
              </a:rPr>
              <a:t>Enhancing clinical research quality and safety through specialized nursing practice</a:t>
            </a:r>
            <a:r>
              <a:rPr lang="en-US" i="1" dirty="0">
                <a:solidFill>
                  <a:srgbClr val="0083C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2496051F-9F44-4637-B65D-F2EB22AB4E06}"/>
              </a:ext>
            </a:extLst>
          </p:cNvPr>
          <p:cNvSpPr/>
          <p:nvPr/>
        </p:nvSpPr>
        <p:spPr>
          <a:xfrm>
            <a:off x="182796" y="5726360"/>
            <a:ext cx="11869484" cy="295873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Engage with IACRN            Please click the audio icon to hear how you can join the MMC!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5C4B61-901F-490A-BC68-06A64FC5486E}"/>
              </a:ext>
            </a:extLst>
          </p:cNvPr>
          <p:cNvSpPr txBox="1"/>
          <p:nvPr/>
        </p:nvSpPr>
        <p:spPr>
          <a:xfrm>
            <a:off x="3695507" y="6173814"/>
            <a:ext cx="165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#IACRN22</a:t>
            </a:r>
            <a:r>
              <a:rPr lang="en-US" dirty="0">
                <a:latin typeface="Arial Narrow" panose="020B0606020202030204" pitchFamily="34" charset="0"/>
              </a:rPr>
              <a:t> </a:t>
            </a:r>
          </a:p>
        </p:txBody>
      </p:sp>
      <p:pic>
        <p:nvPicPr>
          <p:cNvPr id="23" name="Picture 22">
            <a:hlinkClick r:id="rId6"/>
            <a:extLst>
              <a:ext uri="{FF2B5EF4-FFF2-40B4-BE49-F238E27FC236}">
                <a16:creationId xmlns:a16="http://schemas.microsoft.com/office/drawing/2014/main" id="{0ACB0792-E262-4009-BF0F-33BECADB16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184" y="6117063"/>
            <a:ext cx="480158" cy="476250"/>
          </a:xfrm>
          <a:prstGeom prst="rect">
            <a:avLst/>
          </a:prstGeom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00F7DF0B-2B61-4803-9876-8774E37EF4F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3213" y="6100662"/>
            <a:ext cx="572787" cy="46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7C277-96F9-44E3-BF0F-EF47765C0D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2895" y="6100662"/>
            <a:ext cx="876814" cy="597839"/>
          </a:xfrm>
          <a:prstGeom prst="rect">
            <a:avLst/>
          </a:prstGeom>
        </p:spPr>
      </p:pic>
      <p:pic>
        <p:nvPicPr>
          <p:cNvPr id="24" name="Picture 23">
            <a:hlinkClick r:id="rId11"/>
            <a:extLst>
              <a:ext uri="{FF2B5EF4-FFF2-40B4-BE49-F238E27FC236}">
                <a16:creationId xmlns:a16="http://schemas.microsoft.com/office/drawing/2014/main" id="{70532460-45D0-43CD-9614-36B991C414E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2096" y="5958219"/>
            <a:ext cx="896893" cy="6671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B145E8F-C9B7-482B-B5B2-68893BDD35E6}"/>
              </a:ext>
            </a:extLst>
          </p:cNvPr>
          <p:cNvSpPr txBox="1"/>
          <p:nvPr/>
        </p:nvSpPr>
        <p:spPr>
          <a:xfrm>
            <a:off x="6006003" y="6188900"/>
            <a:ext cx="15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2174</a:t>
            </a:r>
            <a:r>
              <a:rPr lang="en-US" sz="1600" dirty="0">
                <a:solidFill>
                  <a:schemeClr val="tx2"/>
                </a:solidFill>
              </a:rPr>
              <a:t> followers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B7A29D-D594-40D8-8C4A-6822231DA3B3}"/>
              </a:ext>
            </a:extLst>
          </p:cNvPr>
          <p:cNvSpPr txBox="1"/>
          <p:nvPr/>
        </p:nvSpPr>
        <p:spPr>
          <a:xfrm>
            <a:off x="1964432" y="6155133"/>
            <a:ext cx="158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1440</a:t>
            </a:r>
            <a:r>
              <a:rPr lang="en-US" sz="1600" dirty="0">
                <a:solidFill>
                  <a:schemeClr val="tx2"/>
                </a:solidFill>
              </a:rPr>
              <a:t> followers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9EEF52-72DB-429B-9E89-33E4BEBD582D}"/>
              </a:ext>
            </a:extLst>
          </p:cNvPr>
          <p:cNvSpPr txBox="1"/>
          <p:nvPr/>
        </p:nvSpPr>
        <p:spPr>
          <a:xfrm>
            <a:off x="8628010" y="6161262"/>
            <a:ext cx="140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731</a:t>
            </a:r>
            <a:r>
              <a:rPr lang="en-US" sz="1600" dirty="0">
                <a:solidFill>
                  <a:schemeClr val="tx2"/>
                </a:solidFill>
              </a:rPr>
              <a:t> followers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67C96B-1258-42A0-8A94-DFDD26CC1DC2}"/>
              </a:ext>
            </a:extLst>
          </p:cNvPr>
          <p:cNvSpPr txBox="1"/>
          <p:nvPr/>
        </p:nvSpPr>
        <p:spPr>
          <a:xfrm>
            <a:off x="10733953" y="6119242"/>
            <a:ext cx="1256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72</a:t>
            </a:r>
            <a:r>
              <a:rPr lang="en-US" sz="1600" dirty="0">
                <a:solidFill>
                  <a:schemeClr val="tx2"/>
                </a:solidFill>
              </a:rPr>
              <a:t> followers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204F9A-73A5-463E-A2B7-465D1EB6ADF3}"/>
              </a:ext>
            </a:extLst>
          </p:cNvPr>
          <p:cNvSpPr txBox="1"/>
          <p:nvPr/>
        </p:nvSpPr>
        <p:spPr>
          <a:xfrm>
            <a:off x="0" y="1406565"/>
            <a:ext cx="12192000" cy="338554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83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600" b="1" i="1" dirty="0"/>
              <a:t>FUTURE GOALS:       Grow membership to 550 by 2023 conference         Enhance Social Media globally           Establish Business LinkedIn Account 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A618AA6-AB0D-437C-B2F6-800C5D0029BD}"/>
              </a:ext>
            </a:extLst>
          </p:cNvPr>
          <p:cNvSpPr/>
          <p:nvPr/>
        </p:nvSpPr>
        <p:spPr>
          <a:xfrm>
            <a:off x="1457965" y="1458475"/>
            <a:ext cx="304690" cy="207161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F74495-1A4D-4CE2-AD5A-ADD407187628}"/>
              </a:ext>
            </a:extLst>
          </p:cNvPr>
          <p:cNvSpPr txBox="1"/>
          <p:nvPr/>
        </p:nvSpPr>
        <p:spPr>
          <a:xfrm>
            <a:off x="8648769" y="2145519"/>
            <a:ext cx="324117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300" b="1" dirty="0"/>
              <a:t>Leader: Candi Barlow - </a:t>
            </a:r>
            <a:r>
              <a:rPr lang="en-US" altLang="en-US" sz="1300" dirty="0"/>
              <a:t>Oklahoma</a:t>
            </a:r>
          </a:p>
          <a:p>
            <a:r>
              <a:rPr lang="en-US" altLang="en-US" sz="1300" b="1" dirty="0"/>
              <a:t>Liaison: M. Terry Jeffs </a:t>
            </a:r>
            <a:r>
              <a:rPr lang="en-US" altLang="en-US" sz="1300" dirty="0"/>
              <a:t>- Washington, DC</a:t>
            </a:r>
          </a:p>
          <a:p>
            <a:r>
              <a:rPr lang="en-US" altLang="en-US" sz="1300" b="1" dirty="0"/>
              <a:t>Melanie Arnold - </a:t>
            </a:r>
            <a:r>
              <a:rPr lang="en-US" altLang="en-US" sz="1300" dirty="0"/>
              <a:t>Oklahoma</a:t>
            </a:r>
          </a:p>
          <a:p>
            <a:r>
              <a:rPr lang="en-US" altLang="en-US" sz="1300" b="1" dirty="0"/>
              <a:t>Denise Brigham – </a:t>
            </a:r>
            <a:r>
              <a:rPr lang="en-US" altLang="en-US" sz="1300" dirty="0"/>
              <a:t>North Carolina</a:t>
            </a:r>
          </a:p>
          <a:p>
            <a:r>
              <a:rPr lang="en-US" altLang="en-US" sz="1300" b="1" dirty="0" err="1"/>
              <a:t>Akhona</a:t>
            </a:r>
            <a:r>
              <a:rPr lang="en-US" altLang="en-US" sz="1300" b="1" dirty="0"/>
              <a:t> </a:t>
            </a:r>
            <a:r>
              <a:rPr lang="en-US" altLang="en-US" sz="1300" b="1" dirty="0" err="1"/>
              <a:t>Kamalu</a:t>
            </a:r>
            <a:r>
              <a:rPr lang="en-US" altLang="en-US" sz="1300" b="1" dirty="0"/>
              <a:t> - </a:t>
            </a:r>
            <a:r>
              <a:rPr lang="en-US" altLang="en-US" sz="1300" dirty="0"/>
              <a:t>South Africa</a:t>
            </a:r>
          </a:p>
          <a:p>
            <a:r>
              <a:rPr lang="en-US" altLang="en-US" sz="1300" b="1" dirty="0"/>
              <a:t>Lisa Marsh - </a:t>
            </a:r>
            <a:r>
              <a:rPr lang="en-US" altLang="en-US" sz="1300" dirty="0"/>
              <a:t>Texas</a:t>
            </a:r>
          </a:p>
          <a:p>
            <a:r>
              <a:rPr lang="en-US" altLang="en-US" sz="1300" b="1" dirty="0"/>
              <a:t>Patty Mendoza </a:t>
            </a:r>
            <a:r>
              <a:rPr lang="en-US" altLang="en-US" sz="1300" dirty="0"/>
              <a:t>– Texas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F7CED3-FF43-440A-BA6A-7920BF80C9A3}"/>
              </a:ext>
            </a:extLst>
          </p:cNvPr>
          <p:cNvSpPr/>
          <p:nvPr/>
        </p:nvSpPr>
        <p:spPr>
          <a:xfrm>
            <a:off x="2869243" y="1971724"/>
            <a:ext cx="528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Members: 470   Represented Countries: 23 &amp; growing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51B949-3A1C-423F-AF64-BE1FE7B68A21}"/>
              </a:ext>
            </a:extLst>
          </p:cNvPr>
          <p:cNvSpPr/>
          <p:nvPr/>
        </p:nvSpPr>
        <p:spPr>
          <a:xfrm>
            <a:off x="4225756" y="1735751"/>
            <a:ext cx="2056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IACRN Membership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74037E-0B73-4448-8F6D-1C463D55E76D}"/>
              </a:ext>
            </a:extLst>
          </p:cNvPr>
          <p:cNvSpPr/>
          <p:nvPr/>
        </p:nvSpPr>
        <p:spPr>
          <a:xfrm>
            <a:off x="51329" y="1733201"/>
            <a:ext cx="2213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Committee Members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C336A6-EF15-44EF-A4FD-410593A3A36E}"/>
              </a:ext>
            </a:extLst>
          </p:cNvPr>
          <p:cNvSpPr/>
          <p:nvPr/>
        </p:nvSpPr>
        <p:spPr>
          <a:xfrm>
            <a:off x="181745" y="2047016"/>
            <a:ext cx="27961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00" b="1" dirty="0"/>
              <a:t>Chair: M. Terry Jeffs </a:t>
            </a:r>
            <a:r>
              <a:rPr lang="en-US" altLang="en-US" sz="1300" dirty="0"/>
              <a:t>- Washington, DC</a:t>
            </a:r>
          </a:p>
          <a:p>
            <a:r>
              <a:rPr lang="en-US" altLang="en-US" sz="1300" b="1" dirty="0"/>
              <a:t>Board Liaison: Doyle Bosque</a:t>
            </a:r>
            <a:r>
              <a:rPr lang="en-US" altLang="en-US" sz="1300" dirty="0"/>
              <a:t> </a:t>
            </a:r>
            <a:r>
              <a:rPr lang="en-US" altLang="en-US" sz="1300" b="1" dirty="0"/>
              <a:t>– </a:t>
            </a:r>
            <a:r>
              <a:rPr lang="en-US" altLang="en-US" sz="1300" dirty="0"/>
              <a:t>Texas</a:t>
            </a:r>
          </a:p>
          <a:p>
            <a:r>
              <a:rPr lang="en-US" altLang="en-US" sz="1300" b="1" dirty="0"/>
              <a:t>Melanie Arnold - </a:t>
            </a:r>
            <a:r>
              <a:rPr lang="en-US" altLang="en-US" sz="1300" dirty="0"/>
              <a:t>Oklahoma</a:t>
            </a:r>
          </a:p>
          <a:p>
            <a:r>
              <a:rPr lang="en-US" altLang="en-US" sz="1300" b="1" dirty="0" err="1"/>
              <a:t>Akhona</a:t>
            </a:r>
            <a:r>
              <a:rPr lang="en-US" altLang="en-US" sz="1300" b="1" dirty="0"/>
              <a:t> </a:t>
            </a:r>
            <a:r>
              <a:rPr lang="en-US" altLang="en-US" sz="1300" b="1" dirty="0" err="1"/>
              <a:t>Kamalu</a:t>
            </a:r>
            <a:r>
              <a:rPr lang="en-US" altLang="en-US" sz="1300" b="1" dirty="0"/>
              <a:t> - </a:t>
            </a:r>
            <a:r>
              <a:rPr lang="en-US" altLang="en-US" sz="1300" dirty="0"/>
              <a:t>South Africa</a:t>
            </a:r>
          </a:p>
          <a:p>
            <a:r>
              <a:rPr lang="en-US" altLang="en-US" sz="1300" b="1" dirty="0"/>
              <a:t>Brian Beardslee </a:t>
            </a:r>
            <a:r>
              <a:rPr lang="en-US" altLang="en-US" sz="1300" dirty="0"/>
              <a:t>- Massachusetts</a:t>
            </a:r>
          </a:p>
          <a:p>
            <a:r>
              <a:rPr lang="en-US" altLang="en-US" sz="1300" b="1" dirty="0"/>
              <a:t>Jane Govender – </a:t>
            </a:r>
            <a:r>
              <a:rPr lang="en-US" altLang="en-US" sz="1300" dirty="0"/>
              <a:t>New Zealand </a:t>
            </a:r>
          </a:p>
          <a:p>
            <a:r>
              <a:rPr lang="en-US" sz="1300" b="1" dirty="0"/>
              <a:t>Gordon Hill - </a:t>
            </a:r>
            <a:r>
              <a:rPr lang="en-US" sz="1300" dirty="0"/>
              <a:t>Scotland</a:t>
            </a:r>
          </a:p>
          <a:p>
            <a:r>
              <a:rPr lang="en-US" altLang="en-US" sz="1300" b="1" dirty="0"/>
              <a:t>Alison Hyde - </a:t>
            </a:r>
            <a:r>
              <a:rPr lang="en-US" altLang="en-US" sz="1300" dirty="0"/>
              <a:t>New York</a:t>
            </a:r>
          </a:p>
          <a:p>
            <a:r>
              <a:rPr lang="en-US" altLang="en-US" sz="1300" b="1" dirty="0"/>
              <a:t>Loveline </a:t>
            </a:r>
            <a:r>
              <a:rPr lang="en-US" altLang="en-US" sz="1300" b="1" dirty="0" err="1"/>
              <a:t>Mbah</a:t>
            </a:r>
            <a:r>
              <a:rPr lang="en-US" altLang="en-US" sz="1300" b="1" dirty="0"/>
              <a:t> - </a:t>
            </a:r>
            <a:r>
              <a:rPr lang="en-US" altLang="en-US" sz="1300" dirty="0"/>
              <a:t>Michigan</a:t>
            </a:r>
          </a:p>
          <a:p>
            <a:r>
              <a:rPr lang="en-US" altLang="en-US" sz="1300" b="1" dirty="0"/>
              <a:t>Catherine Ricciardi </a:t>
            </a:r>
            <a:r>
              <a:rPr lang="en-US" altLang="en-US" sz="1300" dirty="0"/>
              <a:t>- Massachusetts</a:t>
            </a:r>
          </a:p>
          <a:p>
            <a:r>
              <a:rPr lang="en-US" altLang="en-US" sz="1300" b="1" dirty="0"/>
              <a:t>Dixie Thompson - </a:t>
            </a:r>
            <a:r>
              <a:rPr lang="en-US" altLang="en-US" sz="1300" dirty="0"/>
              <a:t>Utah</a:t>
            </a:r>
          </a:p>
          <a:p>
            <a:r>
              <a:rPr lang="en-US" altLang="en-US" sz="1300" b="1" dirty="0"/>
              <a:t>Beatrice Washi Kimono </a:t>
            </a:r>
            <a:r>
              <a:rPr lang="en-US" altLang="en-US" sz="1300" dirty="0"/>
              <a:t>- Uganda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B47FE1-A9B5-4F16-A4FB-5E565902C450}"/>
              </a:ext>
            </a:extLst>
          </p:cNvPr>
          <p:cNvSpPr/>
          <p:nvPr/>
        </p:nvSpPr>
        <p:spPr>
          <a:xfrm>
            <a:off x="8539407" y="3604194"/>
            <a:ext cx="2993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Accomplishments/ Outcomes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F1F1D-B3A9-4A3F-8456-FB78618756E9}"/>
              </a:ext>
            </a:extLst>
          </p:cNvPr>
          <p:cNvSpPr/>
          <p:nvPr/>
        </p:nvSpPr>
        <p:spPr>
          <a:xfrm>
            <a:off x="8628010" y="3870094"/>
            <a:ext cx="3374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/>
              <a:t>Conducted Member Survey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/>
              <a:t>SWOT 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/>
              <a:t>Promoted Clinical Trials Day Campaigns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/>
              <a:t>Promoted Why We Do Research Campaigns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/>
              <a:t>Promoted International Nurses Day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/>
              <a:t>T-shirt Design Contest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/>
              <a:t>Network and Nosh Virtual Cocktail Gatherings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/>
              <a:t>Created Infographic about CRNs &amp; IACRN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87C56D-32E7-49A4-BCB5-7B82DC08B45A}"/>
              </a:ext>
            </a:extLst>
          </p:cNvPr>
          <p:cNvSpPr/>
          <p:nvPr/>
        </p:nvSpPr>
        <p:spPr>
          <a:xfrm>
            <a:off x="3085781" y="5305721"/>
            <a:ext cx="536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Your voice matters  - Com</a:t>
            </a:r>
            <a:r>
              <a:rPr lang="en-US" b="1" dirty="0"/>
              <a:t>e join our dynamic team!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2427B9-D134-42A3-98EC-087425FD980A}"/>
              </a:ext>
            </a:extLst>
          </p:cNvPr>
          <p:cNvSpPr/>
          <p:nvPr/>
        </p:nvSpPr>
        <p:spPr>
          <a:xfrm>
            <a:off x="115510" y="4444027"/>
            <a:ext cx="2558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accent2"/>
                </a:solidFill>
              </a:rPr>
              <a:t>Committee Meetings via Zoom          </a:t>
            </a:r>
          </a:p>
          <a:p>
            <a:pPr algn="ctr"/>
            <a:r>
              <a:rPr lang="en-US" altLang="en-US" sz="1200" b="1" dirty="0"/>
              <a:t>Second week of each month</a:t>
            </a:r>
          </a:p>
          <a:p>
            <a:pPr algn="ctr"/>
            <a:r>
              <a:rPr lang="en-US" altLang="en-US" sz="1200" b="1" dirty="0"/>
              <a:t>  11am-12pm ET</a:t>
            </a:r>
          </a:p>
          <a:p>
            <a:pPr algn="ctr"/>
            <a:r>
              <a:rPr lang="en-US" altLang="en-US" sz="1200" b="1" dirty="0"/>
              <a:t>Email: M. Terry Jeffs</a:t>
            </a:r>
            <a:r>
              <a:rPr lang="en-US" altLang="en-US" sz="1200" dirty="0"/>
              <a:t> </a:t>
            </a:r>
            <a:r>
              <a:rPr lang="en-US" altLang="en-US" sz="1200" u="sng" dirty="0">
                <a:hlinkClick r:id="rId13"/>
              </a:rPr>
              <a:t>jeffsm@georgetown.edu</a:t>
            </a:r>
            <a:endParaRPr lang="en-US" altLang="en-US" sz="1200" u="sng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491B004-980E-4036-892D-AAB87D7C6D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8010" y="1387687"/>
            <a:ext cx="373108" cy="31787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C740FD8-1550-4D9F-A563-A50F597E96E8}"/>
              </a:ext>
            </a:extLst>
          </p:cNvPr>
          <p:cNvSpPr txBox="1"/>
          <p:nvPr/>
        </p:nvSpPr>
        <p:spPr>
          <a:xfrm>
            <a:off x="8491599" y="1830303"/>
            <a:ext cx="341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Priorities Work Group Members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4CFA80-6D01-4B07-9DAF-BA1B7728AA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923" y="6155133"/>
            <a:ext cx="670618" cy="67061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67219-AEEF-4849-AD02-FD8D9C1ED4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80955" y="1407801"/>
            <a:ext cx="377985" cy="295669"/>
          </a:xfrm>
          <a:prstGeom prst="rect">
            <a:avLst/>
          </a:prstGeom>
        </p:spPr>
      </p:pic>
      <p:pic>
        <p:nvPicPr>
          <p:cNvPr id="42" name="Picture 41" descr="Map&#10;&#10;Description automatically generated">
            <a:extLst>
              <a:ext uri="{FF2B5EF4-FFF2-40B4-BE49-F238E27FC236}">
                <a16:creationId xmlns:a16="http://schemas.microsoft.com/office/drawing/2014/main" id="{B0E60119-10F3-4FA3-98B2-183941999A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24055" y="2336616"/>
            <a:ext cx="4640845" cy="294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89421" y="5700431"/>
            <a:ext cx="357259" cy="3572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84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7CE5C2FCB774F8E6EFB6475468A33" ma:contentTypeVersion="14" ma:contentTypeDescription="Create a new document." ma:contentTypeScope="" ma:versionID="26c135064c0e42646e63a489150eaa5d">
  <xsd:schema xmlns:xsd="http://www.w3.org/2001/XMLSchema" xmlns:xs="http://www.w3.org/2001/XMLSchema" xmlns:p="http://schemas.microsoft.com/office/2006/metadata/properties" xmlns:ns3="c358aecc-e99b-438a-9bed-5adbd1623e7c" xmlns:ns4="355e2210-cde9-4c64-a64f-684bbd9f8c7f" targetNamespace="http://schemas.microsoft.com/office/2006/metadata/properties" ma:root="true" ma:fieldsID="a6b14a04925e9baab89aee579f965e0a" ns3:_="" ns4:_="">
    <xsd:import namespace="c358aecc-e99b-438a-9bed-5adbd1623e7c"/>
    <xsd:import namespace="355e2210-cde9-4c64-a64f-684bbd9f8c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aecc-e99b-438a-9bed-5adbd1623e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5e2210-cde9-4c64-a64f-684bbd9f8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9E315D-0AFF-449D-89CF-2D899EB65518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355e2210-cde9-4c64-a64f-684bbd9f8c7f"/>
    <ds:schemaRef ds:uri="http://schemas.microsoft.com/office/2006/metadata/properties"/>
    <ds:schemaRef ds:uri="http://schemas.microsoft.com/office/2006/documentManagement/types"/>
    <ds:schemaRef ds:uri="c358aecc-e99b-438a-9bed-5adbd1623e7c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EC6B69-02E4-4703-A135-6F66D7EBF5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30CF2D-A69F-49E3-9DB4-0E2010AE8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8aecc-e99b-438a-9bed-5adbd1623e7c"/>
    <ds:schemaRef ds:uri="355e2210-cde9-4c64-a64f-684bbd9f8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12337</TotalTime>
  <Words>279</Words>
  <Application>Microsoft Office PowerPoint</Application>
  <PresentationFormat>Widescreen</PresentationFormat>
  <Paragraphs>49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IACRN ________ Committee  Enhancing Clinical Research Quality &amp; Safety Through Specialized Nursing Practice</dc:title>
  <dc:creator>Samantha</dc:creator>
  <cp:lastModifiedBy>Brian, Beardslee</cp:lastModifiedBy>
  <cp:revision>190</cp:revision>
  <dcterms:created xsi:type="dcterms:W3CDTF">2018-07-10T01:39:43Z</dcterms:created>
  <dcterms:modified xsi:type="dcterms:W3CDTF">2022-10-03T20:10:29Z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6da4d3-ba20-4986-879c-49e262eff745_Enabled">
    <vt:lpwstr>true</vt:lpwstr>
  </property>
  <property fmtid="{D5CDD505-2E9C-101B-9397-08002B2CF9AE}" pid="3" name="MSIP_Label_046da4d3-ba20-4986-879c-49e262eff745_SetDate">
    <vt:lpwstr>2021-09-14T14:12:00Z</vt:lpwstr>
  </property>
  <property fmtid="{D5CDD505-2E9C-101B-9397-08002B2CF9AE}" pid="4" name="MSIP_Label_046da4d3-ba20-4986-879c-49e262eff745_Method">
    <vt:lpwstr>Standard</vt:lpwstr>
  </property>
  <property fmtid="{D5CDD505-2E9C-101B-9397-08002B2CF9AE}" pid="5" name="MSIP_Label_046da4d3-ba20-4986-879c-49e262eff745_Name">
    <vt:lpwstr>Internal</vt:lpwstr>
  </property>
  <property fmtid="{D5CDD505-2E9C-101B-9397-08002B2CF9AE}" pid="6" name="MSIP_Label_046da4d3-ba20-4986-879c-49e262eff745_SiteId">
    <vt:lpwstr>9f693e63-5e9e-4ced-98a4-8ab28f9d0c2d</vt:lpwstr>
  </property>
  <property fmtid="{D5CDD505-2E9C-101B-9397-08002B2CF9AE}" pid="7" name="MSIP_Label_046da4d3-ba20-4986-879c-49e262eff745_ActionId">
    <vt:lpwstr>d04a86b9-05f3-4451-a73b-aa7d5be714b1</vt:lpwstr>
  </property>
  <property fmtid="{D5CDD505-2E9C-101B-9397-08002B2CF9AE}" pid="8" name="MSIP_Label_046da4d3-ba20-4986-879c-49e262eff745_ContentBits">
    <vt:lpwstr>0</vt:lpwstr>
  </property>
  <property fmtid="{D5CDD505-2E9C-101B-9397-08002B2CF9AE}" pid="9" name="ContentTypeId">
    <vt:lpwstr>0x010100ACF7CE5C2FCB774F8E6EFB6475468A33</vt:lpwstr>
  </property>
</Properties>
</file>